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Golos Text"/>
      <p:regular r:id="rId29"/>
      <p:bold r:id="rId30"/>
    </p:embeddedFont>
    <p:embeddedFont>
      <p:font typeface="Golos Text Medium"/>
      <p:regular r:id="rId31"/>
      <p:bold r:id="rId32"/>
    </p:embeddedFont>
    <p:embeddedFont>
      <p:font typeface="Bebas Neue"/>
      <p:regular r:id="rId33"/>
    </p:embeddedFont>
    <p:embeddedFont>
      <p:font typeface="Gantari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olosTex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olosTextMedium-regular.fntdata"/><Relationship Id="rId30" Type="http://schemas.openxmlformats.org/officeDocument/2006/relationships/font" Target="fonts/GolosText-bold.fntdata"/><Relationship Id="rId11" Type="http://schemas.openxmlformats.org/officeDocument/2006/relationships/slide" Target="slides/slide7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6.xml"/><Relationship Id="rId32" Type="http://schemas.openxmlformats.org/officeDocument/2006/relationships/font" Target="fonts/GolosTextMedium-bold.fntdata"/><Relationship Id="rId13" Type="http://schemas.openxmlformats.org/officeDocument/2006/relationships/slide" Target="slides/slide9.xml"/><Relationship Id="rId35" Type="http://schemas.openxmlformats.org/officeDocument/2006/relationships/font" Target="fonts/Gantari-bold.fntdata"/><Relationship Id="rId12" Type="http://schemas.openxmlformats.org/officeDocument/2006/relationships/slide" Target="slides/slide8.xml"/><Relationship Id="rId34" Type="http://schemas.openxmlformats.org/officeDocument/2006/relationships/font" Target="fonts/Gantari-regular.fntdata"/><Relationship Id="rId15" Type="http://schemas.openxmlformats.org/officeDocument/2006/relationships/slide" Target="slides/slide11.xml"/><Relationship Id="rId37" Type="http://schemas.openxmlformats.org/officeDocument/2006/relationships/font" Target="fonts/Gantari-boldItalic.fntdata"/><Relationship Id="rId14" Type="http://schemas.openxmlformats.org/officeDocument/2006/relationships/slide" Target="slides/slide10.xml"/><Relationship Id="rId36" Type="http://schemas.openxmlformats.org/officeDocument/2006/relationships/font" Target="fonts/Gantari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8e28482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8e28482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8166eea55d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8166eea55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81c6428b5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81c6428b5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2b21ebf29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2b21ebf29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81c6428b5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81c6428b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81c6428b5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81c6428b5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81c6428b5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81c6428b5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81c6428b5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81c6428b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2b21ebf29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2b21ebf29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2b21ebf29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2b21ebf29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81c6428b5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81c6428b5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c61ebc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c61ebc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81c6428b5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81c6428b5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81c6428b5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81c6428b5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81c6428b5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81c6428b5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b21ebf29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2b21ebf29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81c6428b5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81c6428b5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b21ebf29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b21ebf29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2a8e28482d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2a8e28482d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8166eea5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8166eea5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2b21ebf2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2b21ebf2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8166eea55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8166eea55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8166eea55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8166eea55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8166eea5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8166eea5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8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hasCustomPrompt="1"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0"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b="1" sz="100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7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5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kaggle.com/datasets/uom190346a/ai-powered-job-market-insights" TargetMode="External"/><Relationship Id="rId4" Type="http://schemas.openxmlformats.org/officeDocument/2006/relationships/hyperlink" Target="https://www.kaggle.com/datasets/bismasajjad/global-ai-job-market-and-salary-trends-2025" TargetMode="External"/><Relationship Id="rId5" Type="http://schemas.openxmlformats.org/officeDocument/2006/relationships/hyperlink" Target="https://www.kaggle.com/datasets/samayashar/ai-powered-job-recommendations" TargetMode="External"/><Relationship Id="rId6" Type="http://schemas.openxmlformats.org/officeDocument/2006/relationships/hyperlink" Target="https://www.kaggle.com/datasets/sahilislam007/ai-impact-on-job-market-20242030" TargetMode="External"/><Relationship Id="rId7" Type="http://schemas.openxmlformats.org/officeDocument/2006/relationships/hyperlink" Target="https://www.kaggle.com/datasets/adilshamim8/salaries-for-data-science-jobs/data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ctrTitle"/>
          </p:nvPr>
        </p:nvSpPr>
        <p:spPr>
          <a:xfrm>
            <a:off x="731275" y="1600200"/>
            <a:ext cx="60075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L’Impatto dell’Intelligenza Artificiale sul mondo del lavoro.</a:t>
            </a:r>
            <a:endParaRPr sz="3000">
              <a:solidFill>
                <a:schemeClr val="accent3"/>
              </a:solidFill>
            </a:endParaRPr>
          </a:p>
        </p:txBody>
      </p:sp>
      <p:grpSp>
        <p:nvGrpSpPr>
          <p:cNvPr id="77" name="Google Shape;77;p18"/>
          <p:cNvGrpSpPr/>
          <p:nvPr/>
        </p:nvGrpSpPr>
        <p:grpSpPr>
          <a:xfrm>
            <a:off x="6738773" y="2777073"/>
            <a:ext cx="3524464" cy="4496740"/>
            <a:chOff x="6483100" y="2237750"/>
            <a:chExt cx="898250" cy="1146075"/>
          </a:xfrm>
        </p:grpSpPr>
        <p:sp>
          <p:nvSpPr>
            <p:cNvPr id="78" name="Google Shape;78;p18"/>
            <p:cNvSpPr/>
            <p:nvPr/>
          </p:nvSpPr>
          <p:spPr>
            <a:xfrm>
              <a:off x="6679525" y="3352075"/>
              <a:ext cx="329550" cy="31750"/>
            </a:xfrm>
            <a:custGeom>
              <a:rect b="b" l="l" r="r" t="t"/>
              <a:pathLst>
                <a:path extrusionOk="0" h="1270" w="13182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6679975" y="3199775"/>
              <a:ext cx="328650" cy="169925"/>
            </a:xfrm>
            <a:custGeom>
              <a:rect b="b" l="l" r="r" t="t"/>
              <a:pathLst>
                <a:path extrusionOk="0" h="6797" w="13146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6483100" y="2567000"/>
              <a:ext cx="714325" cy="702200"/>
            </a:xfrm>
            <a:custGeom>
              <a:rect b="b" l="l" r="r" t="t"/>
              <a:pathLst>
                <a:path extrusionOk="0" h="28088" w="28573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6567225" y="2545200"/>
              <a:ext cx="635575" cy="156400"/>
            </a:xfrm>
            <a:custGeom>
              <a:rect b="b" l="l" r="r" t="t"/>
              <a:pathLst>
                <a:path extrusionOk="0" h="6256" w="25423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6581275" y="2554550"/>
              <a:ext cx="607525" cy="137700"/>
            </a:xfrm>
            <a:custGeom>
              <a:rect b="b" l="l" r="r" t="t"/>
              <a:pathLst>
                <a:path extrusionOk="0" h="5508" w="24301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6576975" y="2495475"/>
              <a:ext cx="634125" cy="151975"/>
            </a:xfrm>
            <a:custGeom>
              <a:rect b="b" l="l" r="r" t="t"/>
              <a:pathLst>
                <a:path extrusionOk="0" h="6079" w="25365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6585550" y="2237750"/>
              <a:ext cx="638350" cy="380675"/>
            </a:xfrm>
            <a:custGeom>
              <a:rect b="b" l="l" r="r" t="t"/>
              <a:pathLst>
                <a:path extrusionOk="0" h="15227" w="25534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6487875" y="2662925"/>
              <a:ext cx="290925" cy="574125"/>
            </a:xfrm>
            <a:custGeom>
              <a:rect b="b" l="l" r="r" t="t"/>
              <a:pathLst>
                <a:path extrusionOk="0" h="22965" w="11637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6616850" y="2662925"/>
              <a:ext cx="175175" cy="574125"/>
            </a:xfrm>
            <a:custGeom>
              <a:rect b="b" l="l" r="r" t="t"/>
              <a:pathLst>
                <a:path extrusionOk="0" h="22965" w="7007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6663675" y="2345200"/>
              <a:ext cx="382100" cy="240775"/>
            </a:xfrm>
            <a:custGeom>
              <a:rect b="b" l="l" r="r" t="t"/>
              <a:pathLst>
                <a:path extrusionOk="0" h="9631" w="15284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6606775" y="2328350"/>
              <a:ext cx="382125" cy="240750"/>
            </a:xfrm>
            <a:custGeom>
              <a:rect b="b" l="l" r="r" t="t"/>
              <a:pathLst>
                <a:path extrusionOk="0" h="9630" w="15285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6617200" y="2337675"/>
              <a:ext cx="361250" cy="222100"/>
            </a:xfrm>
            <a:custGeom>
              <a:rect b="b" l="l" r="r" t="t"/>
              <a:pathLst>
                <a:path extrusionOk="0" h="8884" w="1445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648825" y="2370300"/>
              <a:ext cx="58900" cy="92675"/>
            </a:xfrm>
            <a:custGeom>
              <a:rect b="b" l="l" r="r" t="t"/>
              <a:pathLst>
                <a:path extrusionOk="0" h="3707" w="2356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796425" y="2413275"/>
              <a:ext cx="58875" cy="92700"/>
            </a:xfrm>
            <a:custGeom>
              <a:rect b="b" l="l" r="r" t="t"/>
              <a:pathLst>
                <a:path extrusionOk="0" h="3708" w="2355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6831125" y="2259625"/>
              <a:ext cx="202075" cy="116650"/>
            </a:xfrm>
            <a:custGeom>
              <a:rect b="b" l="l" r="r" t="t"/>
              <a:pathLst>
                <a:path extrusionOk="0" h="4666" w="8083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7014775" y="2331875"/>
              <a:ext cx="18400" cy="26350"/>
            </a:xfrm>
            <a:custGeom>
              <a:rect b="b" l="l" r="r" t="t"/>
              <a:pathLst>
                <a:path extrusionOk="0" h="1054" w="736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6968050" y="2474475"/>
              <a:ext cx="50825" cy="77725"/>
            </a:xfrm>
            <a:custGeom>
              <a:rect b="b" l="l" r="r" t="t"/>
              <a:pathLst>
                <a:path extrusionOk="0" h="3109" w="2033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6981225" y="2478250"/>
              <a:ext cx="45925" cy="73900"/>
            </a:xfrm>
            <a:custGeom>
              <a:rect b="b" l="l" r="r" t="t"/>
              <a:pathLst>
                <a:path extrusionOk="0" h="2956" w="1837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7000600" y="2281000"/>
              <a:ext cx="81250" cy="232325"/>
            </a:xfrm>
            <a:custGeom>
              <a:rect b="b" l="l" r="r" t="t"/>
              <a:pathLst>
                <a:path extrusionOk="0" h="9293" w="325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684150" y="3257875"/>
              <a:ext cx="302125" cy="78425"/>
            </a:xfrm>
            <a:custGeom>
              <a:rect b="b" l="l" r="r" t="t"/>
              <a:pathLst>
                <a:path extrusionOk="0" h="3137" w="12085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679525" y="3352075"/>
              <a:ext cx="329550" cy="31750"/>
            </a:xfrm>
            <a:custGeom>
              <a:rect b="b" l="l" r="r" t="t"/>
              <a:pathLst>
                <a:path extrusionOk="0" h="1270" w="13182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6679975" y="3199775"/>
              <a:ext cx="328650" cy="169925"/>
            </a:xfrm>
            <a:custGeom>
              <a:rect b="b" l="l" r="r" t="t"/>
              <a:pathLst>
                <a:path extrusionOk="0" h="6797" w="13146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483100" y="2567000"/>
              <a:ext cx="714325" cy="702200"/>
            </a:xfrm>
            <a:custGeom>
              <a:rect b="b" l="l" r="r" t="t"/>
              <a:pathLst>
                <a:path extrusionOk="0" h="28088" w="28573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6567225" y="2545200"/>
              <a:ext cx="635575" cy="156400"/>
            </a:xfrm>
            <a:custGeom>
              <a:rect b="b" l="l" r="r" t="t"/>
              <a:pathLst>
                <a:path extrusionOk="0" h="6256" w="25423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6581275" y="2554550"/>
              <a:ext cx="607525" cy="137700"/>
            </a:xfrm>
            <a:custGeom>
              <a:rect b="b" l="l" r="r" t="t"/>
              <a:pathLst>
                <a:path extrusionOk="0" h="5508" w="24301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576975" y="2495475"/>
              <a:ext cx="634125" cy="151975"/>
            </a:xfrm>
            <a:custGeom>
              <a:rect b="b" l="l" r="r" t="t"/>
              <a:pathLst>
                <a:path extrusionOk="0" h="6079" w="25365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6585550" y="2237750"/>
              <a:ext cx="638350" cy="380675"/>
            </a:xfrm>
            <a:custGeom>
              <a:rect b="b" l="l" r="r" t="t"/>
              <a:pathLst>
                <a:path extrusionOk="0" h="15227" w="25534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487875" y="2662925"/>
              <a:ext cx="290925" cy="574125"/>
            </a:xfrm>
            <a:custGeom>
              <a:rect b="b" l="l" r="r" t="t"/>
              <a:pathLst>
                <a:path extrusionOk="0" h="22965" w="11637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616850" y="2662925"/>
              <a:ext cx="175175" cy="574125"/>
            </a:xfrm>
            <a:custGeom>
              <a:rect b="b" l="l" r="r" t="t"/>
              <a:pathLst>
                <a:path extrusionOk="0" h="22965" w="7007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663675" y="2345200"/>
              <a:ext cx="382100" cy="240775"/>
            </a:xfrm>
            <a:custGeom>
              <a:rect b="b" l="l" r="r" t="t"/>
              <a:pathLst>
                <a:path extrusionOk="0" h="9631" w="15284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606775" y="2328350"/>
              <a:ext cx="382125" cy="240750"/>
            </a:xfrm>
            <a:custGeom>
              <a:rect b="b" l="l" r="r" t="t"/>
              <a:pathLst>
                <a:path extrusionOk="0" h="9630" w="15285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617200" y="2337675"/>
              <a:ext cx="361250" cy="222100"/>
            </a:xfrm>
            <a:custGeom>
              <a:rect b="b" l="l" r="r" t="t"/>
              <a:pathLst>
                <a:path extrusionOk="0" h="8884" w="1445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648825" y="2370300"/>
              <a:ext cx="58900" cy="92675"/>
            </a:xfrm>
            <a:custGeom>
              <a:rect b="b" l="l" r="r" t="t"/>
              <a:pathLst>
                <a:path extrusionOk="0" h="3707" w="2356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6796425" y="2413275"/>
              <a:ext cx="58875" cy="92700"/>
            </a:xfrm>
            <a:custGeom>
              <a:rect b="b" l="l" r="r" t="t"/>
              <a:pathLst>
                <a:path extrusionOk="0" h="3708" w="2355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831125" y="2259625"/>
              <a:ext cx="202075" cy="116650"/>
            </a:xfrm>
            <a:custGeom>
              <a:rect b="b" l="l" r="r" t="t"/>
              <a:pathLst>
                <a:path extrusionOk="0" h="4666" w="8083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7014775" y="2331875"/>
              <a:ext cx="18400" cy="26350"/>
            </a:xfrm>
            <a:custGeom>
              <a:rect b="b" l="l" r="r" t="t"/>
              <a:pathLst>
                <a:path extrusionOk="0" h="1054" w="736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6968050" y="2474475"/>
              <a:ext cx="50825" cy="77725"/>
            </a:xfrm>
            <a:custGeom>
              <a:rect b="b" l="l" r="r" t="t"/>
              <a:pathLst>
                <a:path extrusionOk="0" h="3109" w="2033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6981225" y="2478250"/>
              <a:ext cx="45925" cy="73900"/>
            </a:xfrm>
            <a:custGeom>
              <a:rect b="b" l="l" r="r" t="t"/>
              <a:pathLst>
                <a:path extrusionOk="0" h="2956" w="1837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7000600" y="2281000"/>
              <a:ext cx="81250" cy="232325"/>
            </a:xfrm>
            <a:custGeom>
              <a:rect b="b" l="l" r="r" t="t"/>
              <a:pathLst>
                <a:path extrusionOk="0" h="9293" w="325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6684150" y="3257875"/>
              <a:ext cx="302125" cy="78425"/>
            </a:xfrm>
            <a:custGeom>
              <a:rect b="b" l="l" r="r" t="t"/>
              <a:pathLst>
                <a:path extrusionOk="0" h="3137" w="12085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7009900" y="2721050"/>
              <a:ext cx="145500" cy="173350"/>
            </a:xfrm>
            <a:custGeom>
              <a:rect b="b" l="l" r="r" t="t"/>
              <a:pathLst>
                <a:path extrusionOk="0" h="6934" w="582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7038900" y="2742800"/>
              <a:ext cx="128800" cy="138550"/>
            </a:xfrm>
            <a:custGeom>
              <a:rect b="b" l="l" r="r" t="t"/>
              <a:pathLst>
                <a:path extrusionOk="0" h="5542" w="515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7099950" y="2783600"/>
              <a:ext cx="43150" cy="63700"/>
            </a:xfrm>
            <a:custGeom>
              <a:rect b="b" l="l" r="r" t="t"/>
              <a:pathLst>
                <a:path extrusionOk="0" h="2548" w="1726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7084000" y="2783600"/>
              <a:ext cx="37500" cy="63700"/>
            </a:xfrm>
            <a:custGeom>
              <a:rect b="b" l="l" r="r" t="t"/>
              <a:pathLst>
                <a:path extrusionOk="0" h="2548" w="150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7009900" y="2721050"/>
              <a:ext cx="145500" cy="173350"/>
            </a:xfrm>
            <a:custGeom>
              <a:rect b="b" l="l" r="r" t="t"/>
              <a:pathLst>
                <a:path extrusionOk="0" h="6934" w="582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7038900" y="2742800"/>
              <a:ext cx="128800" cy="138550"/>
            </a:xfrm>
            <a:custGeom>
              <a:rect b="b" l="l" r="r" t="t"/>
              <a:pathLst>
                <a:path extrusionOk="0" h="5542" w="515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7099950" y="2783600"/>
              <a:ext cx="43150" cy="63700"/>
            </a:xfrm>
            <a:custGeom>
              <a:rect b="b" l="l" r="r" t="t"/>
              <a:pathLst>
                <a:path extrusionOk="0" h="2548" w="1726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084000" y="2783600"/>
              <a:ext cx="37500" cy="63700"/>
            </a:xfrm>
            <a:custGeom>
              <a:rect b="b" l="l" r="r" t="t"/>
              <a:pathLst>
                <a:path extrusionOk="0" h="2548" w="150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980875" y="2790225"/>
              <a:ext cx="400475" cy="397525"/>
            </a:xfrm>
            <a:custGeom>
              <a:rect b="b" l="l" r="r" t="t"/>
              <a:pathLst>
                <a:path extrusionOk="0" h="15901" w="16019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7059750" y="3098975"/>
              <a:ext cx="28900" cy="52275"/>
            </a:xfrm>
            <a:custGeom>
              <a:rect b="b" l="l" r="r" t="t"/>
              <a:pathLst>
                <a:path extrusionOk="0" h="2091" w="1156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7124350" y="3125100"/>
              <a:ext cx="35250" cy="50700"/>
            </a:xfrm>
            <a:custGeom>
              <a:rect b="b" l="l" r="r" t="t"/>
              <a:pathLst>
                <a:path extrusionOk="0" h="2028" w="141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223000" y="3136375"/>
              <a:ext cx="20550" cy="51350"/>
            </a:xfrm>
            <a:custGeom>
              <a:rect b="b" l="l" r="r" t="t"/>
              <a:pathLst>
                <a:path extrusionOk="0" h="2054" w="822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287525" y="3108050"/>
              <a:ext cx="40625" cy="50550"/>
            </a:xfrm>
            <a:custGeom>
              <a:rect b="b" l="l" r="r" t="t"/>
              <a:pathLst>
                <a:path extrusionOk="0" h="2022" w="1625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321300" y="3050775"/>
              <a:ext cx="49725" cy="34675"/>
            </a:xfrm>
            <a:custGeom>
              <a:rect b="b" l="l" r="r" t="t"/>
              <a:pathLst>
                <a:path extrusionOk="0" h="1387" w="1989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328025" y="2970225"/>
              <a:ext cx="52200" cy="18150"/>
            </a:xfrm>
            <a:custGeom>
              <a:rect b="b" l="l" r="r" t="t"/>
              <a:pathLst>
                <a:path extrusionOk="0" h="726" w="2088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288850" y="2879900"/>
              <a:ext cx="53875" cy="34500"/>
            </a:xfrm>
            <a:custGeom>
              <a:rect b="b" l="l" r="r" t="t"/>
              <a:pathLst>
                <a:path extrusionOk="0" h="1380" w="2155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233450" y="2828150"/>
              <a:ext cx="40175" cy="46825"/>
            </a:xfrm>
            <a:custGeom>
              <a:rect b="b" l="l" r="r" t="t"/>
              <a:pathLst>
                <a:path extrusionOk="0" h="1873" w="1607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158675" y="2797200"/>
              <a:ext cx="30475" cy="51500"/>
            </a:xfrm>
            <a:custGeom>
              <a:rect b="b" l="l" r="r" t="t"/>
              <a:pathLst>
                <a:path extrusionOk="0" h="2060" w="1219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6971650" y="3048425"/>
              <a:ext cx="64925" cy="77500"/>
            </a:xfrm>
            <a:custGeom>
              <a:rect b="b" l="l" r="r" t="t"/>
              <a:pathLst>
                <a:path extrusionOk="0" h="3100" w="2597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23425" y="3011375"/>
              <a:ext cx="90950" cy="102225"/>
            </a:xfrm>
            <a:custGeom>
              <a:rect b="b" l="l" r="r" t="t"/>
              <a:pathLst>
                <a:path extrusionOk="0" h="4089" w="3638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913125" y="3009950"/>
              <a:ext cx="71875" cy="95800"/>
            </a:xfrm>
            <a:custGeom>
              <a:rect b="b" l="l" r="r" t="t"/>
              <a:pathLst>
                <a:path extrusionOk="0" h="3832" w="2875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917000" y="3019900"/>
              <a:ext cx="51025" cy="72075"/>
            </a:xfrm>
            <a:custGeom>
              <a:rect b="b" l="l" r="r" t="t"/>
              <a:pathLst>
                <a:path extrusionOk="0" h="2883" w="2041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928275" y="3024675"/>
              <a:ext cx="43925" cy="67275"/>
            </a:xfrm>
            <a:custGeom>
              <a:rect b="b" l="l" r="r" t="t"/>
              <a:pathLst>
                <a:path extrusionOk="0" h="2691" w="1757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890000" y="3015350"/>
              <a:ext cx="84100" cy="43000"/>
            </a:xfrm>
            <a:custGeom>
              <a:rect b="b" l="l" r="r" t="t"/>
              <a:pathLst>
                <a:path extrusionOk="0" h="1720" w="3364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897800" y="2988950"/>
              <a:ext cx="83900" cy="47800"/>
            </a:xfrm>
            <a:custGeom>
              <a:rect b="b" l="l" r="r" t="t"/>
              <a:pathLst>
                <a:path extrusionOk="0" h="1912" w="3356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884925" y="3051625"/>
              <a:ext cx="76150" cy="47575"/>
            </a:xfrm>
            <a:custGeom>
              <a:rect b="b" l="l" r="r" t="t"/>
              <a:pathLst>
                <a:path extrusionOk="0" h="1903" w="3046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7010825" y="2790225"/>
              <a:ext cx="370525" cy="397525"/>
            </a:xfrm>
            <a:custGeom>
              <a:rect b="b" l="l" r="r" t="t"/>
              <a:pathLst>
                <a:path extrusionOk="0" h="15901" w="14821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18"/>
          <p:cNvGrpSpPr/>
          <p:nvPr/>
        </p:nvGrpSpPr>
        <p:grpSpPr>
          <a:xfrm>
            <a:off x="7361179" y="1302814"/>
            <a:ext cx="1328877" cy="723341"/>
            <a:chOff x="238125" y="2409350"/>
            <a:chExt cx="760575" cy="414000"/>
          </a:xfrm>
        </p:grpSpPr>
        <p:sp>
          <p:nvSpPr>
            <p:cNvPr id="146" name="Google Shape;146;p18"/>
            <p:cNvSpPr/>
            <p:nvPr/>
          </p:nvSpPr>
          <p:spPr>
            <a:xfrm>
              <a:off x="238125" y="2409350"/>
              <a:ext cx="760575" cy="414000"/>
            </a:xfrm>
            <a:custGeom>
              <a:rect b="b" l="l" r="r" t="t"/>
              <a:pathLst>
                <a:path extrusionOk="0" h="16560" w="30423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782450" y="2485325"/>
              <a:ext cx="180850" cy="180850"/>
            </a:xfrm>
            <a:custGeom>
              <a:rect b="b" l="l" r="r" t="t"/>
              <a:pathLst>
                <a:path extrusionOk="0" h="7234" w="7234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277200" y="2506650"/>
              <a:ext cx="457150" cy="14700"/>
            </a:xfrm>
            <a:custGeom>
              <a:rect b="b" l="l" r="r" t="t"/>
              <a:pathLst>
                <a:path extrusionOk="0" h="588" w="18286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63575" y="2561025"/>
              <a:ext cx="170775" cy="14750"/>
            </a:xfrm>
            <a:custGeom>
              <a:rect b="b" l="l" r="r" t="t"/>
              <a:pathLst>
                <a:path extrusionOk="0" h="590" w="6831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273525" y="2561025"/>
              <a:ext cx="265250" cy="14750"/>
            </a:xfrm>
            <a:custGeom>
              <a:rect b="b" l="l" r="r" t="t"/>
              <a:pathLst>
                <a:path extrusionOk="0" h="590" w="1061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277200" y="2615400"/>
              <a:ext cx="457150" cy="14725"/>
            </a:xfrm>
            <a:custGeom>
              <a:rect b="b" l="l" r="r" t="t"/>
              <a:pathLst>
                <a:path extrusionOk="0" h="589" w="18286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21"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94675" y="2669775"/>
              <a:ext cx="139675" cy="14725"/>
            </a:xfrm>
            <a:custGeom>
              <a:rect b="b" l="l" r="r" t="t"/>
              <a:pathLst>
                <a:path extrusionOk="0" h="589" w="5587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385300" y="2669775"/>
              <a:ext cx="185775" cy="14725"/>
            </a:xfrm>
            <a:custGeom>
              <a:rect b="b" l="l" r="r" t="t"/>
              <a:pathLst>
                <a:path extrusionOk="0" h="589" w="7431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779775" y="2543150"/>
              <a:ext cx="189050" cy="65425"/>
            </a:xfrm>
            <a:custGeom>
              <a:rect b="b" l="l" r="r" t="t"/>
              <a:pathLst>
                <a:path extrusionOk="0" h="2617" w="7562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86050" y="2549475"/>
              <a:ext cx="176500" cy="52800"/>
            </a:xfrm>
            <a:custGeom>
              <a:rect b="b" l="l" r="r" t="t"/>
              <a:pathLst>
                <a:path extrusionOk="0" h="2112" w="706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897475" y="2569000"/>
              <a:ext cx="45300" cy="18125"/>
            </a:xfrm>
            <a:custGeom>
              <a:rect b="b" l="l" r="r" t="t"/>
              <a:pathLst>
                <a:path extrusionOk="0" h="725" w="1812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805875" y="2569000"/>
              <a:ext cx="45275" cy="18125"/>
            </a:xfrm>
            <a:custGeom>
              <a:rect b="b" l="l" r="r" t="t"/>
              <a:pathLst>
                <a:path extrusionOk="0" h="725" w="1811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18"/>
          <p:cNvGrpSpPr/>
          <p:nvPr/>
        </p:nvGrpSpPr>
        <p:grpSpPr>
          <a:xfrm>
            <a:off x="5967914" y="2982534"/>
            <a:ext cx="886957" cy="492784"/>
            <a:chOff x="315275" y="3124950"/>
            <a:chExt cx="658175" cy="365675"/>
          </a:xfrm>
        </p:grpSpPr>
        <p:sp>
          <p:nvSpPr>
            <p:cNvPr id="159" name="Google Shape;159;p18"/>
            <p:cNvSpPr/>
            <p:nvPr/>
          </p:nvSpPr>
          <p:spPr>
            <a:xfrm>
              <a:off x="315275" y="3124950"/>
              <a:ext cx="634175" cy="365675"/>
            </a:xfrm>
            <a:custGeom>
              <a:rect b="b" l="l" r="r" t="t"/>
              <a:pathLst>
                <a:path extrusionOk="0" h="14627" w="2536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875125" y="3421750"/>
              <a:ext cx="98325" cy="68875"/>
            </a:xfrm>
            <a:custGeom>
              <a:rect b="b" l="l" r="r" t="t"/>
              <a:pathLst>
                <a:path extrusionOk="0" h="2755" w="3933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339300" y="3124950"/>
              <a:ext cx="634150" cy="365675"/>
            </a:xfrm>
            <a:custGeom>
              <a:rect b="b" l="l" r="r" t="t"/>
              <a:pathLst>
                <a:path extrusionOk="0" h="14627" w="25366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82"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92825" y="3237950"/>
              <a:ext cx="73725" cy="73700"/>
            </a:xfrm>
            <a:custGeom>
              <a:rect b="b" l="l" r="r" t="t"/>
              <a:pathLst>
                <a:path extrusionOk="0" h="2948" w="2949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619550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446225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8"/>
          <p:cNvGrpSpPr/>
          <p:nvPr/>
        </p:nvGrpSpPr>
        <p:grpSpPr>
          <a:xfrm flipH="1">
            <a:off x="7066309" y="983305"/>
            <a:ext cx="575245" cy="319527"/>
            <a:chOff x="315275" y="3124950"/>
            <a:chExt cx="658175" cy="365675"/>
          </a:xfrm>
        </p:grpSpPr>
        <p:sp>
          <p:nvSpPr>
            <p:cNvPr id="166" name="Google Shape;166;p18"/>
            <p:cNvSpPr/>
            <p:nvPr/>
          </p:nvSpPr>
          <p:spPr>
            <a:xfrm>
              <a:off x="315275" y="3124950"/>
              <a:ext cx="634175" cy="365675"/>
            </a:xfrm>
            <a:custGeom>
              <a:rect b="b" l="l" r="r" t="t"/>
              <a:pathLst>
                <a:path extrusionOk="0" h="14627" w="2536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875125" y="3421750"/>
              <a:ext cx="98325" cy="68875"/>
            </a:xfrm>
            <a:custGeom>
              <a:rect b="b" l="l" r="r" t="t"/>
              <a:pathLst>
                <a:path extrusionOk="0" h="2755" w="3933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339300" y="3124950"/>
              <a:ext cx="634150" cy="365675"/>
            </a:xfrm>
            <a:custGeom>
              <a:rect b="b" l="l" r="r" t="t"/>
              <a:pathLst>
                <a:path extrusionOk="0" h="14627" w="25366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82"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792825" y="3237950"/>
              <a:ext cx="73725" cy="73700"/>
            </a:xfrm>
            <a:custGeom>
              <a:rect b="b" l="l" r="r" t="t"/>
              <a:pathLst>
                <a:path extrusionOk="0" h="2948" w="2949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19550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446225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0675" lIns="70675" spcFirstLastPara="1" rIns="70675" wrap="square" tIns="70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8"/>
          <p:cNvSpPr txBox="1"/>
          <p:nvPr/>
        </p:nvSpPr>
        <p:spPr>
          <a:xfrm>
            <a:off x="1161800" y="3919521"/>
            <a:ext cx="50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Un'analisi esplorativa basata su dati di mercato globali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1023200" y="4240850"/>
            <a:ext cx="528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Ingenito Emiddio - Galli Tommaso</a:t>
            </a:r>
            <a:endParaRPr i="1"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L'Esperienza Paga: Salari Medi nel Settore AI</a:t>
            </a:r>
            <a:endParaRPr sz="2700"/>
          </a:p>
        </p:txBody>
      </p:sp>
      <p:sp>
        <p:nvSpPr>
          <p:cNvPr id="603" name="Google Shape;603;p27"/>
          <p:cNvSpPr txBox="1"/>
          <p:nvPr/>
        </p:nvSpPr>
        <p:spPr>
          <a:xfrm>
            <a:off x="199425" y="1511075"/>
            <a:ext cx="3173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Il grafico illustra la progressione salariale media in dollari in base al livello di esperienza.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Si osserva una crescita esponenziale della retribuzione passando da un livello Junior a uno Expert, a conferma del valore economico attribuito all'esperienza specifica nel campo.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604" name="Google Shape;6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75" y="1600200"/>
            <a:ext cx="4651500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8"/>
          <p:cNvSpPr txBox="1"/>
          <p:nvPr>
            <p:ph type="title"/>
          </p:nvPr>
        </p:nvSpPr>
        <p:spPr>
          <a:xfrm>
            <a:off x="358275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competenze più richieste</a:t>
            </a:r>
            <a:endParaRPr/>
          </a:p>
        </p:txBody>
      </p:sp>
      <p:sp>
        <p:nvSpPr>
          <p:cNvPr id="610" name="Google Shape;610;p28"/>
          <p:cNvSpPr txBox="1"/>
          <p:nvPr/>
        </p:nvSpPr>
        <p:spPr>
          <a:xfrm>
            <a:off x="4976650" y="1496550"/>
            <a:ext cx="3343500" cy="31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Una classifica delle 15 competenze tecniche più menzionate nelle offerte di lavoro.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Linguaggi di programmazione come Python, framework come TensorFlow e competenze in cloud computing dominano la scena, indicando le conoscenze pratiche da acquisire.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611" name="Google Shape;6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75" y="1242388"/>
            <a:ext cx="4687986" cy="35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9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Stipendio</a:t>
            </a:r>
            <a:endParaRPr/>
          </a:p>
        </p:txBody>
      </p:sp>
      <p:sp>
        <p:nvSpPr>
          <p:cNvPr id="617" name="Google Shape;617;p29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618" name="Google Shape;618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0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Quanto si Guadagna nel Mondo AI? </a:t>
            </a:r>
            <a:endParaRPr/>
          </a:p>
        </p:txBody>
      </p:sp>
      <p:sp>
        <p:nvSpPr>
          <p:cNvPr id="624" name="Google Shape;624;p30"/>
          <p:cNvSpPr txBox="1"/>
          <p:nvPr/>
        </p:nvSpPr>
        <p:spPr>
          <a:xfrm>
            <a:off x="199425" y="1511075"/>
            <a:ext cx="3173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Il box plot offre una visione dettagliata della distribuzione salariale per ogni livello di esperienza.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Non solo mostra la media, ma anche la variabilità (quartili), evidenziando come i salari per i livelli Executive e Senior possano raggiungere cifre molto elevate, a differenza dei ruoli Junior con una forbice più contenuta.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625" name="Google Shape;6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75" y="1600200"/>
            <a:ext cx="4317285" cy="28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1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Il Divario Retributivo tra Junior e Senior Aumenta nel Tempo</a:t>
            </a:r>
            <a:endParaRPr sz="2000"/>
          </a:p>
        </p:txBody>
      </p:sp>
      <p:sp>
        <p:nvSpPr>
          <p:cNvPr id="631" name="Google Shape;631;p31"/>
          <p:cNvSpPr txBox="1"/>
          <p:nvPr/>
        </p:nvSpPr>
        <p:spPr>
          <a:xfrm>
            <a:off x="4744500" y="1540075"/>
            <a:ext cx="32781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Questo doppio grafico analizza l'evoluzione dei salari medi per Junior e Senior dal 2020 al 2025. La linea superiore mostra come gli stipendi siano cresciuti per entrambi, mentre il grafico a barre inferiore evidenzia come la differenza assoluta tra le due seniority si sia ampliata, sottolineando la crescente valorizzazione dell'esperienza.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632" name="Google Shape;6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1600188"/>
            <a:ext cx="3731949" cy="31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2"/>
          <p:cNvSpPr txBox="1"/>
          <p:nvPr>
            <p:ph type="title"/>
          </p:nvPr>
        </p:nvSpPr>
        <p:spPr>
          <a:xfrm>
            <a:off x="66275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Aziende più Grandi Pagano di Più?</a:t>
            </a:r>
            <a:endParaRPr/>
          </a:p>
        </p:txBody>
      </p:sp>
      <p:sp>
        <p:nvSpPr>
          <p:cNvPr id="638" name="Google Shape;638;p32"/>
          <p:cNvSpPr txBox="1"/>
          <p:nvPr/>
        </p:nvSpPr>
        <p:spPr>
          <a:xfrm>
            <a:off x="199425" y="1511075"/>
            <a:ext cx="3173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 dati mostrano una correlazione positiva tra la dimensione dell'azienda e il livello salariale.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Le aziende di grandi dimensioni (Large) offrono mediamente retribuzioni leggermente più elevate rispetto a quelle medie (Medium) e piccole (Small).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639" name="Google Shape;6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175" y="1600200"/>
            <a:ext cx="4576825" cy="320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3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Dove si Guadagna di Più Lavorando nell'AI?</a:t>
            </a:r>
            <a:endParaRPr sz="2800"/>
          </a:p>
        </p:txBody>
      </p:sp>
      <p:sp>
        <p:nvSpPr>
          <p:cNvPr id="645" name="Google Shape;645;p33"/>
          <p:cNvSpPr txBox="1"/>
          <p:nvPr/>
        </p:nvSpPr>
        <p:spPr>
          <a:xfrm>
            <a:off x="4983900" y="1540075"/>
            <a:ext cx="3038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Una classifica dei 15 paesi con gli stipendi medi più alti nel settore AI, convertiti in Euro. Paesi come gli Stati Uniti, Canada e Australia si posizionano ai vertici, offrendo un'indicazione utile per chi considera una carriera internazionale.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646" name="Google Shape;6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1600200"/>
            <a:ext cx="4268800" cy="24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4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Rischi</a:t>
            </a:r>
            <a:endParaRPr/>
          </a:p>
        </p:txBody>
      </p:sp>
      <p:sp>
        <p:nvSpPr>
          <p:cNvPr id="652" name="Google Shape;652;p34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653" name="Google Shape;653;p34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5"/>
          <p:cNvSpPr txBox="1"/>
          <p:nvPr>
            <p:ph type="title"/>
          </p:nvPr>
        </p:nvSpPr>
        <p:spPr>
          <a:xfrm>
            <a:off x="293325" y="292725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Creatività insostituibile</a:t>
            </a:r>
            <a:endParaRPr/>
          </a:p>
        </p:txBody>
      </p:sp>
      <p:pic>
        <p:nvPicPr>
          <p:cNvPr id="659" name="Google Shape;659;p35" title="Lavori a meno rischio di automazio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300" y="935225"/>
            <a:ext cx="4753275" cy="39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5"/>
          <p:cNvSpPr txBox="1"/>
          <p:nvPr/>
        </p:nvSpPr>
        <p:spPr>
          <a:xfrm>
            <a:off x="293325" y="935225"/>
            <a:ext cx="3539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Questo grafico mostra le professioni con la più bassa probabilità di essere automatizzate dall'intelligenza artificiale.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La lunghezza di ogni barra rappresenta il rischio medio di automazione (in %) per ciascun ruolo: più la barra è corta, più il lavoro è considerato "sicuro".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L'analisi evidenzia un dato fondamentale: i lavori meno a rischio sono quelli che si basano su competenze intrinsecamente umane.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Professioni come l'esaminatore di brevetti, il manager, il designer o il terapeuta richiedono creatività, pensiero critico, intelligenza emotiva e capacità di negoziazione complessa.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Il Lavoro da Remoto Protegge dall'Automazione?</a:t>
            </a:r>
            <a:endParaRPr sz="2500"/>
          </a:p>
        </p:txBody>
      </p:sp>
      <p:sp>
        <p:nvSpPr>
          <p:cNvPr id="666" name="Google Shape;666;p36"/>
          <p:cNvSpPr txBox="1"/>
          <p:nvPr/>
        </p:nvSpPr>
        <p:spPr>
          <a:xfrm>
            <a:off x="4744500" y="1540075"/>
            <a:ext cx="32781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L'aspetto più significativo che emerge è l'assenza di una chiara correlazione. I punti sono distribuiti in una "nuvola" sparsa, senza seguire una tendenza definita (né crescente, né decrescente).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Questo significa che sapere che un lavoro è altamente remotizzabile non ci dice nulla sul suo rischio di essere automatizzato.</a:t>
            </a:r>
            <a:endParaRPr sz="13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667" name="Google Shape;6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1600200"/>
            <a:ext cx="4227126" cy="28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L'intelligenza artificiale (AI in Inglese) è un insieme di tecnologie che permette ai computer di svolgere svariate funzioni avanzate, tra cui la capacità di vedere, comprendere e tradurre il linguaggio parlato e scritto, analizzare dati e fornire raccomandazioni.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altre parole, si tratta di macchine programmate per compiere determinate attività in modo automatico, senza bisogno della supervisione umana.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19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181" name="Google Shape;181;p19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182" name="Google Shape;182;p19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rect b="b" l="l" r="r" t="t"/>
                <a:pathLst>
                  <a:path extrusionOk="0" h="16560" w="30423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rect b="b" l="l" r="r" t="t"/>
                <a:pathLst>
                  <a:path extrusionOk="0" h="7234" w="7234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rect b="b" l="l" r="r" t="t"/>
                <a:pathLst>
                  <a:path extrusionOk="0" h="588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rect b="b" l="l" r="r" t="t"/>
                <a:pathLst>
                  <a:path extrusionOk="0" h="590" w="6831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rect b="b" l="l" r="r" t="t"/>
                <a:pathLst>
                  <a:path extrusionOk="0" h="590" w="1061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rect b="b" l="l" r="r" t="t"/>
                <a:pathLst>
                  <a:path extrusionOk="0" h="589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rect b="b" l="l" r="r" t="t"/>
                <a:pathLst>
                  <a:path extrusionOk="0" h="589" w="5587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rect b="b" l="l" r="r" t="t"/>
                <a:pathLst>
                  <a:path extrusionOk="0" h="589" w="7431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rect b="b" l="l" r="r" t="t"/>
                <a:pathLst>
                  <a:path extrusionOk="0" h="2617" w="7562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rect b="b" l="l" r="r" t="t"/>
                <a:pathLst>
                  <a:path extrusionOk="0" h="2112" w="706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rect b="b" l="l" r="r" t="t"/>
                <a:pathLst>
                  <a:path extrusionOk="0" h="725" w="1812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rect b="b" l="l" r="r" t="t"/>
                <a:pathLst>
                  <a:path extrusionOk="0" h="725" w="1811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9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195" name="Google Shape;195;p19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rect b="b" l="l" r="r" t="t"/>
                <a:pathLst>
                  <a:path extrusionOk="0" h="2763" w="3347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rect b="b" l="l" r="r" t="t"/>
                <a:pathLst>
                  <a:path extrusionOk="0" h="2761" w="3345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rect b="b" l="l" r="r" t="t"/>
                <a:pathLst>
                  <a:path extrusionOk="0" h="445" w="5363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rect b="b" l="l" r="r" t="t"/>
                <a:pathLst>
                  <a:path extrusionOk="0" h="445" w="5363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rect b="b" l="l" r="r" t="t"/>
                <a:pathLst>
                  <a:path extrusionOk="0" h="11007" w="19216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rect b="b" l="l" r="r" t="t"/>
                <a:pathLst>
                  <a:path extrusionOk="0" h="11005" w="19217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rect b="b" l="l" r="r" t="t"/>
                <a:pathLst>
                  <a:path extrusionOk="0" h="10052" w="18067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rect b="b" l="l" r="r" t="t"/>
                <a:pathLst>
                  <a:path extrusionOk="0" h="6614" w="14588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rect b="b" l="l" r="r" t="t"/>
                <a:pathLst>
                  <a:path extrusionOk="0" h="627" w="8542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rect b="b" l="l" r="r" t="t"/>
                <a:pathLst>
                  <a:path extrusionOk="0" h="651" w="11557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rect b="b" l="l" r="r" t="t"/>
                <a:pathLst>
                  <a:path extrusionOk="0" h="24343" w="951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rect b="b" l="l" r="r" t="t"/>
                <a:pathLst>
                  <a:path extrusionOk="0" h="24341" w="952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rect b="b" l="l" r="r" t="t"/>
                <a:pathLst>
                  <a:path extrusionOk="0" h="849" w="1631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rect b="b" l="l" r="r" t="t"/>
                <a:pathLst>
                  <a:path extrusionOk="0" h="928" w="25571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rect b="b" l="l" r="r" t="t"/>
                <a:pathLst>
                  <a:path extrusionOk="0" h="619" w="7605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rect b="b" l="l" r="r" t="t"/>
                <a:pathLst>
                  <a:path extrusionOk="0" h="621" w="519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rect b="b" l="l" r="r" t="t"/>
                <a:pathLst>
                  <a:path extrusionOk="0" h="7706" w="9656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rect b="b" l="l" r="r" t="t"/>
                <a:pathLst>
                  <a:path extrusionOk="0" h="4479" w="4115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rect b="b" l="l" r="r" t="t"/>
                <a:pathLst>
                  <a:path extrusionOk="0" h="48327" w="31711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rect b="b" l="l" r="r" t="t"/>
                <a:pathLst>
                  <a:path extrusionOk="0" h="7336" w="7207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rect b="b" l="l" r="r" t="t"/>
                <a:pathLst>
                  <a:path extrusionOk="0" h="3289" w="6929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rect b="b" l="l" r="r" t="t"/>
                <a:pathLst>
                  <a:path extrusionOk="0" h="2007" w="1411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rect b="b" l="l" r="r" t="t"/>
                <a:pathLst>
                  <a:path extrusionOk="0" h="1620" w="663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rect b="b" l="l" r="r" t="t"/>
                <a:pathLst>
                  <a:path extrusionOk="0" h="4979" w="3444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rect b="b" l="l" r="r" t="t"/>
                <a:pathLst>
                  <a:path extrusionOk="0" h="2869" w="1553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rect b="b" l="l" r="r" t="t"/>
                <a:pathLst>
                  <a:path extrusionOk="0" h="908" w="1889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rect b="b" l="l" r="r" t="t"/>
                <a:pathLst>
                  <a:path extrusionOk="0" h="703" w="116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rect b="b" l="l" r="r" t="t"/>
                <a:pathLst>
                  <a:path extrusionOk="0" h="38" w="629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rect b="b" l="l" r="r" t="t"/>
                <a:pathLst>
                  <a:path extrusionOk="0" h="771" w="232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rect b="b" l="l" r="r" t="t"/>
                <a:pathLst>
                  <a:path extrusionOk="0" h="3006" w="4054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rect b="b" l="l" r="r" t="t"/>
                <a:pathLst>
                  <a:path extrusionOk="0" h="1329" w="1965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rect b="b" l="l" r="r" t="t"/>
                <a:pathLst>
                  <a:path extrusionOk="0" h="1148" w="2974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rect b="b" l="l" r="r" t="t"/>
                <a:pathLst>
                  <a:path extrusionOk="0" h="1600" w="925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9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rect b="b" l="l" r="r" t="t"/>
                <a:pathLst>
                  <a:path extrusionOk="0" h="2247" w="575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9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rect b="b" l="l" r="r" t="t"/>
                <a:pathLst>
                  <a:path extrusionOk="0" h="1660" w="2757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9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rect b="b" l="l" r="r" t="t"/>
                <a:pathLst>
                  <a:path extrusionOk="0" h="347" w="881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9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rect b="b" l="l" r="r" t="t"/>
                <a:pathLst>
                  <a:path extrusionOk="0" h="484" w="94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9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rect b="b" l="l" r="r" t="t"/>
                <a:pathLst>
                  <a:path extrusionOk="0" h="2024" w="1367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rect b="b" l="l" r="r" t="t"/>
                <a:pathLst>
                  <a:path extrusionOk="0" h="1671" w="4047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9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rect b="b" l="l" r="r" t="t"/>
                <a:pathLst>
                  <a:path extrusionOk="0" h="2790" w="1811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9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rect b="b" l="l" r="r" t="t"/>
                <a:pathLst>
                  <a:path extrusionOk="0" h="12861" w="10943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9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rect b="b" l="l" r="r" t="t"/>
                <a:pathLst>
                  <a:path extrusionOk="0" h="18182" w="22657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9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rect b="b" l="l" r="r" t="t"/>
                <a:pathLst>
                  <a:path extrusionOk="0" h="17822" w="19732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9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rect b="b" l="l" r="r" t="t"/>
                <a:pathLst>
                  <a:path extrusionOk="0" h="1791" w="1646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9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rect b="b" l="l" r="r" t="t"/>
                <a:pathLst>
                  <a:path extrusionOk="0" h="1682" w="1301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9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rect b="b" l="l" r="r" t="t"/>
                <a:pathLst>
                  <a:path extrusionOk="0" h="5891" w="11674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9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rect b="b" l="l" r="r" t="t"/>
                <a:pathLst>
                  <a:path extrusionOk="0" h="2331" w="411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rect b="b" l="l" r="r" t="t"/>
                <a:pathLst>
                  <a:path extrusionOk="0" h="17421" w="14944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9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rect b="b" l="l" r="r" t="t"/>
                <a:pathLst>
                  <a:path extrusionOk="0" h="17388" w="9551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rect b="b" l="l" r="r" t="t"/>
                <a:pathLst>
                  <a:path extrusionOk="0" h="2166" w="4424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rect b="b" l="l" r="r" t="t"/>
                <a:pathLst>
                  <a:path extrusionOk="0" h="398" w="14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rect b="b" l="l" r="r" t="t"/>
                <a:pathLst>
                  <a:path extrusionOk="0" h="2382" w="1431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rect b="b" l="l" r="r" t="t"/>
                <a:pathLst>
                  <a:path extrusionOk="0" h="2213" w="2472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rect b="b" l="l" r="r" t="t"/>
                <a:pathLst>
                  <a:path extrusionOk="0" h="298" w="193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rect b="b" l="l" r="r" t="t"/>
                <a:pathLst>
                  <a:path extrusionOk="0" h="1989" w="1297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rect b="b" l="l" r="r" t="t"/>
                <a:pathLst>
                  <a:path extrusionOk="0" h="811" w="584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rect b="b" l="l" r="r" t="t"/>
                <a:pathLst>
                  <a:path extrusionOk="0" h="831" w="754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rect b="b" l="l" r="r" t="t"/>
                <a:pathLst>
                  <a:path extrusionOk="0" h="4112" w="5085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rect b="b" l="l" r="r" t="t"/>
                <a:pathLst>
                  <a:path extrusionOk="0" h="5053" w="3131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rect b="b" l="l" r="r" t="t"/>
                <a:pathLst>
                  <a:path extrusionOk="0" h="15624" w="4609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rect b="b" l="l" r="r" t="t"/>
                <a:pathLst>
                  <a:path extrusionOk="0" h="2498" w="1345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rect b="b" l="l" r="r" t="t"/>
                <a:pathLst>
                  <a:path extrusionOk="0" h="966" w="872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rect b="b" l="l" r="r" t="t"/>
                <a:pathLst>
                  <a:path extrusionOk="0" h="706" w="313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rect b="b" l="l" r="r" t="t"/>
                <a:pathLst>
                  <a:path extrusionOk="0" h="501" w="293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rect b="b" l="l" r="r" t="t"/>
                <a:pathLst>
                  <a:path extrusionOk="0" h="4058" w="89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rect b="b" l="l" r="r" t="t"/>
                <a:pathLst>
                  <a:path extrusionOk="0" h="2699" w="593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rect b="b" l="l" r="r" t="t"/>
                <a:pathLst>
                  <a:path extrusionOk="0" h="270" w="11803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rect b="b" l="l" r="r" t="t"/>
                <a:pathLst>
                  <a:path extrusionOk="0" h="3128" w="1664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rect b="b" l="l" r="r" t="t"/>
                <a:pathLst>
                  <a:path extrusionOk="0" h="5429" w="1967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rect b="b" l="l" r="r" t="t"/>
                <a:pathLst>
                  <a:path extrusionOk="0" h="3935" w="8011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rect b="b" l="l" r="r" t="t"/>
                <a:pathLst>
                  <a:path extrusionOk="0" h="2241" w="2604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rect b="b" l="l" r="r" t="t"/>
                <a:pathLst>
                  <a:path extrusionOk="0" h="500" w="2022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rect b="b" l="l" r="r" t="t"/>
                <a:pathLst>
                  <a:path extrusionOk="0" h="1211" w="7879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rect b="b" l="l" r="r" t="t"/>
                <a:pathLst>
                  <a:path extrusionOk="0" h="784" w="2154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rect b="b" l="l" r="r" t="t"/>
                <a:pathLst>
                  <a:path extrusionOk="0" h="4796" w="4875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rect b="b" l="l" r="r" t="t"/>
                <a:pathLst>
                  <a:path extrusionOk="0" h="4180" w="6912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rect b="b" l="l" r="r" t="t"/>
                <a:pathLst>
                  <a:path extrusionOk="0" h="5891" w="11674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rect b="b" l="l" r="r" t="t"/>
                <a:pathLst>
                  <a:path extrusionOk="0" h="1213" w="772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rect b="b" l="l" r="r" t="t"/>
                <a:pathLst>
                  <a:path extrusionOk="0" h="1389" w="2495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rect b="b" l="l" r="r" t="t"/>
                <a:pathLst>
                  <a:path extrusionOk="0" h="2330" w="411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rect b="b" l="l" r="r" t="t"/>
                <a:pathLst>
                  <a:path extrusionOk="0" h="794" w="2109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rect b="b" l="l" r="r" t="t"/>
                <a:pathLst>
                  <a:path extrusionOk="0" h="542" w="1738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rect b="b" l="l" r="r" t="t"/>
                <a:pathLst>
                  <a:path extrusionOk="0" h="404" w="1576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rect b="b" l="l" r="r" t="t"/>
                <a:pathLst>
                  <a:path extrusionOk="0" h="5272" w="362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rect b="b" l="l" r="r" t="t"/>
                <a:pathLst>
                  <a:path extrusionOk="0" h="1068" w="701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rect b="b" l="l" r="r" t="t"/>
                <a:pathLst>
                  <a:path extrusionOk="0" h="1082" w="719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rect b="b" l="l" r="r" t="t"/>
                <a:pathLst>
                  <a:path extrusionOk="0" h="214" w="1958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rect b="b" l="l" r="r" t="t"/>
                <a:pathLst>
                  <a:path extrusionOk="0" h="3536" w="6579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rect b="b" l="l" r="r" t="t"/>
                <a:pathLst>
                  <a:path extrusionOk="0" h="1104" w="578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rect b="b" l="l" r="r" t="t"/>
                <a:pathLst>
                  <a:path extrusionOk="0" h="437" w="1663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rect b="b" l="l" r="r" t="t"/>
                <a:pathLst>
                  <a:path extrusionOk="0" h="2893" w="211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rect b="b" l="l" r="r" t="t"/>
                <a:pathLst>
                  <a:path extrusionOk="0" h="2701" w="2495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rect b="b" l="l" r="r" t="t"/>
                <a:pathLst>
                  <a:path extrusionOk="0" h="3411" w="2904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rect b="b" l="l" r="r" t="t"/>
                <a:pathLst>
                  <a:path extrusionOk="0" h="1846" w="4862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rect b="b" l="l" r="r" t="t"/>
                <a:pathLst>
                  <a:path extrusionOk="0" h="421" w="8738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rect b="b" l="l" r="r" t="t"/>
                <a:pathLst>
                  <a:path extrusionOk="0" h="1161" w="8662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rect b="b" l="l" r="r" t="t"/>
                <a:pathLst>
                  <a:path extrusionOk="0" h="1366" w="1206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rect b="b" l="l" r="r" t="t"/>
                <a:pathLst>
                  <a:path extrusionOk="0" h="504" w="2145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rect b="b" l="l" r="r" t="t"/>
                <a:pathLst>
                  <a:path extrusionOk="0" h="531" w="2111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rect b="b" l="l" r="r" t="t"/>
                <a:pathLst>
                  <a:path extrusionOk="0" h="1392" w="1041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rect b="b" l="l" r="r" t="t"/>
                <a:pathLst>
                  <a:path extrusionOk="0" h="1562" w="4095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rect b="b" l="l" r="r" t="t"/>
                <a:pathLst>
                  <a:path extrusionOk="0" h="3934" w="578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rect b="b" l="l" r="r" t="t"/>
                <a:pathLst>
                  <a:path extrusionOk="0" h="4642" w="1902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rect b="b" l="l" r="r" t="t"/>
                <a:pathLst>
                  <a:path extrusionOk="0" h="5459" w="1184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rect b="b" l="l" r="r" t="t"/>
                <a:pathLst>
                  <a:path extrusionOk="0" h="24343" w="951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rect b="b" l="l" r="r" t="t"/>
                <a:pathLst>
                  <a:path extrusionOk="0" h="24342" w="951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rect b="b" l="l" r="r" t="t"/>
                <a:pathLst>
                  <a:path extrusionOk="0" h="1738" w="1746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rect b="b" l="l" r="r" t="t"/>
                <a:pathLst>
                  <a:path extrusionOk="0" h="989" w="993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rect b="b" l="l" r="r" t="t"/>
                <a:pathLst>
                  <a:path extrusionOk="0" h="8391" w="1088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rect b="b" l="l" r="r" t="t"/>
                <a:pathLst>
                  <a:path extrusionOk="0" h="4558" w="2677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rect b="b" l="l" r="r" t="t"/>
                <a:pathLst>
                  <a:path extrusionOk="0" h="369" w="2677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rect b="b" l="l" r="r" t="t"/>
                <a:pathLst>
                  <a:path extrusionOk="0" h="1786" w="10999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rect b="b" l="l" r="r" t="t"/>
                <a:pathLst>
                  <a:path extrusionOk="0" h="1738" w="1746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rect b="b" l="l" r="r" t="t"/>
                <a:pathLst>
                  <a:path extrusionOk="0" h="989" w="995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rect b="b" l="l" r="r" t="t"/>
                <a:pathLst>
                  <a:path extrusionOk="0" h="1348" w="3852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rect b="b" l="l" r="r" t="t"/>
                <a:pathLst>
                  <a:path extrusionOk="0" h="278" w="757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rect b="b" l="l" r="r" t="t"/>
                <a:pathLst>
                  <a:path extrusionOk="0" h="1741" w="12759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rect b="b" l="l" r="r" t="t"/>
                <a:pathLst>
                  <a:path extrusionOk="0" h="383" w="12655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rect b="b" l="l" r="r" t="t"/>
                <a:pathLst>
                  <a:path extrusionOk="0" h="2090" w="1261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rect b="b" l="l" r="r" t="t"/>
                <a:pathLst>
                  <a:path extrusionOk="0" h="463" w="1592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rect b="b" l="l" r="r" t="t"/>
                <a:pathLst>
                  <a:path extrusionOk="0" h="7037" w="10186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rect b="b" l="l" r="r" t="t"/>
                <a:pathLst>
                  <a:path extrusionOk="0" h="7037" w="10186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rect b="b" l="l" r="r" t="t"/>
                <a:pathLst>
                  <a:path extrusionOk="0" h="7053" w="10201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rect b="b" l="l" r="r" t="t"/>
                <a:pathLst>
                  <a:path extrusionOk="0" h="11832" w="2461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rect b="b" l="l" r="r" t="t"/>
                <a:pathLst>
                  <a:path extrusionOk="0" h="11834" w="3022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rect b="b" l="l" r="r" t="t"/>
                <a:pathLst>
                  <a:path extrusionOk="0" h="11851" w="3442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rect b="b" l="l" r="r" t="t"/>
                <a:pathLst>
                  <a:path extrusionOk="0" h="1299" w="963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rect b="b" l="l" r="r" t="t"/>
                <a:pathLst>
                  <a:path extrusionOk="0" h="1297" w="964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rect b="b" l="l" r="r" t="t"/>
                <a:pathLst>
                  <a:path extrusionOk="0" h="1316" w="1313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rect b="b" l="l" r="r" t="t"/>
                <a:pathLst>
                  <a:path extrusionOk="0" h="5399" w="1063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rect b="b" l="l" r="r" t="t"/>
                <a:pathLst>
                  <a:path extrusionOk="0" h="30989" w="15956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rect b="b" l="l" r="r" t="t"/>
                <a:pathLst>
                  <a:path extrusionOk="0" h="27" w="1032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rect b="b" l="l" r="r" t="t"/>
                <a:pathLst>
                  <a:path extrusionOk="0" h="26" w="1031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rect b="b" l="l" r="r" t="t"/>
                <a:pathLst>
                  <a:path extrusionOk="0" h="26" w="1277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rect b="b" l="l" r="r" t="t"/>
                <a:pathLst>
                  <a:path extrusionOk="0" h="31" w="1605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9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331" name="Google Shape;331;p19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rect b="b" l="l" r="r" t="t"/>
                <a:pathLst>
                  <a:path extrusionOk="0" h="14627" w="25367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rect b="b" l="l" r="r" t="t"/>
                <a:pathLst>
                  <a:path extrusionOk="0" h="2755" w="3933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rect b="b" l="l" r="r" t="t"/>
                <a:pathLst>
                  <a:path extrusionOk="0" h="14627" w="25366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rect b="b" l="l" r="r" t="t"/>
                <a:pathLst>
                  <a:path extrusionOk="0" h="2948" w="2949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337" name="Google Shape;337;p19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Anche i Lavori Tecnologici Sono a Rischio?</a:t>
            </a:r>
            <a:endParaRPr sz="2900"/>
          </a:p>
        </p:txBody>
      </p:sp>
      <p:sp>
        <p:nvSpPr>
          <p:cNvPr id="673" name="Google Shape;673;p37"/>
          <p:cNvSpPr txBox="1"/>
          <p:nvPr/>
        </p:nvSpPr>
        <p:spPr>
          <a:xfrm>
            <a:off x="199425" y="1511075"/>
            <a:ext cx="3173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L'automazione non riguarda solo i lavori manuali o ripetitivi. Come possiamo vedere, anche professioni altamente qualificate nel settore tecnologico e scientifico presentano un rischio di automazione sorprendentemente elevato, con punte che sfiorano il 90%.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674" name="Google Shape;6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25" y="1600200"/>
            <a:ext cx="3844551" cy="32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8"/>
          <p:cNvSpPr txBox="1"/>
          <p:nvPr>
            <p:ph type="title"/>
          </p:nvPr>
        </p:nvSpPr>
        <p:spPr>
          <a:xfrm>
            <a:off x="495275" y="267975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Lavori in maggiore crescita, una previsione nel 2030</a:t>
            </a:r>
            <a:endParaRPr sz="2000"/>
          </a:p>
        </p:txBody>
      </p:sp>
      <p:sp>
        <p:nvSpPr>
          <p:cNvPr id="680" name="Google Shape;680;p38"/>
          <p:cNvSpPr txBox="1"/>
          <p:nvPr/>
        </p:nvSpPr>
        <p:spPr>
          <a:xfrm>
            <a:off x="28300" y="1027975"/>
            <a:ext cx="37278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Questo grafico illustra le 15 professioni con il maggior aumento di posizioni aperte previsto entro il 2030.</a:t>
            </a:r>
            <a:endParaRPr sz="11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Ogni linea rappresenta un ruolo, mostrando il punto di partenza nel 2024 (in grigio) e la proiezione per il 2030 (in rosa), con l'incremento numerico totale indicato a destra.</a:t>
            </a:r>
            <a:endParaRPr sz="11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Dall'analisi emergono due filoni principali che definiscono il futuro del lavoro: da un lato,</a:t>
            </a: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le professioni legate alla creatività e comunicazione strategica (come copywriter, giornalisti e specialisti di marketing), dall'altro, i ruoli focalizzati sulla salute e il benessere della persona (terapisti, psicologi, chirurghi)</a:t>
            </a:r>
            <a:endParaRPr sz="11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681" name="Google Shape;681;p38" title="crescita_lavor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100" y="736875"/>
            <a:ext cx="5050800" cy="42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9"/>
          <p:cNvSpPr txBox="1"/>
          <p:nvPr>
            <p:ph type="title"/>
          </p:nvPr>
        </p:nvSpPr>
        <p:spPr>
          <a:xfrm>
            <a:off x="495275" y="267975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Lavori in maggiore declino, una previsione nel 2030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87" name="Google Shape;687;p39"/>
          <p:cNvSpPr txBox="1"/>
          <p:nvPr/>
        </p:nvSpPr>
        <p:spPr>
          <a:xfrm>
            <a:off x="28300" y="1027975"/>
            <a:ext cx="37278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Questo grafico mostra le 15 professioni che, secondo le proiezioni, subiranno il calo più drastico di posizioni aperte tra il 2024 e il 2030.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La linea rossa visualizza l'entità di questo declino, partendo dal numero di lavori nel 2024 (in grigio) per arrivare alla proiezione ridotta per il 2030 (rosso)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In netto contrasto con i lavori in crescita basati su creatività ed empatia, le professioni in declino hanno un tratto comune: sono ruoli le cui mansioni principali consistono nella gestione di informazioni, nell'applicazione di regole complesse o nell'analisi di dati strutturati.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Attività come il supporto tecnico, la gestione finanziaria e persino l'ingegneria meccanica si prospetta 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pic>
        <p:nvPicPr>
          <p:cNvPr id="688" name="Google Shape;688;p39" title="lavori_in_declin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6100" y="736875"/>
            <a:ext cx="5050800" cy="42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"/>
          <p:cNvSpPr txBox="1"/>
          <p:nvPr>
            <p:ph idx="4294967295" type="ctrTitle"/>
          </p:nvPr>
        </p:nvSpPr>
        <p:spPr>
          <a:xfrm>
            <a:off x="2120850" y="242025"/>
            <a:ext cx="4902300" cy="1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Fonti</a:t>
            </a:r>
            <a:endParaRPr sz="5500"/>
          </a:p>
        </p:txBody>
      </p:sp>
      <p:sp>
        <p:nvSpPr>
          <p:cNvPr id="694" name="Google Shape;694;p40"/>
          <p:cNvSpPr txBox="1"/>
          <p:nvPr/>
        </p:nvSpPr>
        <p:spPr>
          <a:xfrm>
            <a:off x="247050" y="1395225"/>
            <a:ext cx="8649900" cy="3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latin typeface="Golos Text"/>
                <a:ea typeface="Golos Text"/>
                <a:cs typeface="Golos Text"/>
                <a:sym typeface="Golos Text"/>
                <a:hlinkClick r:id="rId3"/>
              </a:rPr>
              <a:t>AI-Powered Job Market Insights</a:t>
            </a:r>
            <a:endParaRPr sz="2300" u="sng">
              <a:solidFill>
                <a:srgbClr val="4493F8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latin typeface="Golos Text"/>
                <a:ea typeface="Golos Text"/>
                <a:cs typeface="Golos Text"/>
                <a:sym typeface="Golos Text"/>
                <a:hlinkClick r:id="rId4"/>
              </a:rPr>
              <a:t>Global AI Job Market &amp; Salary Trends 2025</a:t>
            </a:r>
            <a:endParaRPr sz="2300" u="sng">
              <a:solidFill>
                <a:srgbClr val="4493F8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latin typeface="Golos Text"/>
                <a:ea typeface="Golos Text"/>
                <a:cs typeface="Golos Text"/>
                <a:sym typeface="Golos Text"/>
                <a:hlinkClick r:id="rId5"/>
              </a:rPr>
              <a:t>AI-Powered Job Recommendations</a:t>
            </a:r>
            <a:endParaRPr sz="2300" u="sng">
              <a:solidFill>
                <a:srgbClr val="4493F8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latin typeface="Golos Text"/>
                <a:ea typeface="Golos Text"/>
                <a:cs typeface="Golos Text"/>
                <a:sym typeface="Golos Text"/>
                <a:hlinkClick r:id="rId6"/>
              </a:rPr>
              <a:t>AI Impact on Job Market: (2024–2030)</a:t>
            </a:r>
            <a:endParaRPr sz="2300" u="sng">
              <a:solidFill>
                <a:srgbClr val="4493F8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latin typeface="Golos Text"/>
                <a:ea typeface="Golos Text"/>
                <a:cs typeface="Golos Text"/>
                <a:sym typeface="Golos Text"/>
                <a:hlinkClick r:id="rId7"/>
              </a:rPr>
              <a:t>Data Science, AI &amp; ML Job Salaries in 2025</a:t>
            </a:r>
            <a:endParaRPr sz="2300" u="sng">
              <a:solidFill>
                <a:srgbClr val="4493F8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1"/>
          <p:cNvSpPr txBox="1"/>
          <p:nvPr>
            <p:ph idx="4294967295" type="ctrTitle"/>
          </p:nvPr>
        </p:nvSpPr>
        <p:spPr>
          <a:xfrm>
            <a:off x="0" y="1455600"/>
            <a:ext cx="4902300" cy="1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Grazie!</a:t>
            </a:r>
            <a:endParaRPr sz="5500"/>
          </a:p>
        </p:txBody>
      </p:sp>
      <p:sp>
        <p:nvSpPr>
          <p:cNvPr id="700" name="Google Shape;700;p41"/>
          <p:cNvSpPr txBox="1"/>
          <p:nvPr>
            <p:ph idx="4294967295" type="subTitle"/>
          </p:nvPr>
        </p:nvSpPr>
        <p:spPr>
          <a:xfrm>
            <a:off x="984150" y="2514600"/>
            <a:ext cx="29340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i="1" lang="en" sz="1500"/>
              <a:t>Tommaso Galli 44490A</a:t>
            </a:r>
            <a:endParaRPr i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i="1" lang="en" sz="1500"/>
              <a:t>Ingenito Emiddio 41461A</a:t>
            </a:r>
            <a:endParaRPr i="1" sz="1500"/>
          </a:p>
        </p:txBody>
      </p:sp>
      <p:grpSp>
        <p:nvGrpSpPr>
          <p:cNvPr id="701" name="Google Shape;701;p41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702" name="Google Shape;702;p41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703" name="Google Shape;703;p41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41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1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rect b="b" l="l" r="r" t="t"/>
                <a:pathLst>
                  <a:path extrusionOk="0" h="53017" w="2677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1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rect b="b" l="l" r="r" t="t"/>
                <a:pathLst>
                  <a:path extrusionOk="0" h="3010" w="301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1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rect b="b" l="l" r="r" t="t"/>
                <a:pathLst>
                  <a:path extrusionOk="0" h="8524" w="1556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1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rect b="b" l="l" r="r" t="t"/>
                <a:pathLst>
                  <a:path extrusionOk="0" h="8526" w="1556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1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rect b="b" l="l" r="r" t="t"/>
                <a:pathLst>
                  <a:path extrusionOk="0" h="4424" w="33408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1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rect b="b" l="l" r="r" t="t"/>
                <a:pathLst>
                  <a:path extrusionOk="0" h="3030" w="31441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1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rect b="b" l="l" r="r" t="t"/>
                <a:pathLst>
                  <a:path extrusionOk="0" h="3625" w="33408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1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rect b="b" l="l" r="r" t="t"/>
                <a:pathLst>
                  <a:path extrusionOk="0" h="20651" w="33408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1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rect b="b" l="l" r="r" t="t"/>
                <a:pathLst>
                  <a:path extrusionOk="0" h="8650" w="2282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1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rect b="b" l="l" r="r" t="t"/>
                <a:pathLst>
                  <a:path extrusionOk="0" h="7029" w="21202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1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rect b="b" l="l" r="r" t="t"/>
                <a:pathLst>
                  <a:path extrusionOk="0" h="5210" w="2461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1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rect b="b" l="l" r="r" t="t"/>
                <a:pathLst>
                  <a:path extrusionOk="0" h="5210" w="246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1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rect b="b" l="l" r="r" t="t"/>
                <a:pathLst>
                  <a:path extrusionOk="0" h="5650" w="1047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1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rect b="b" l="l" r="r" t="t"/>
                <a:pathLst>
                  <a:path extrusionOk="0" h="1115" w="923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1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rect b="b" l="l" r="r" t="t"/>
                <a:pathLst>
                  <a:path extrusionOk="0" h="11714" w="21757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1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rect b="b" l="l" r="r" t="t"/>
                <a:pathLst>
                  <a:path extrusionOk="0" h="5392" w="1776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1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rect b="b" l="l" r="r" t="t"/>
                <a:pathLst>
                  <a:path extrusionOk="0" h="6730" w="889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1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rect b="b" l="l" r="r" t="t"/>
                <a:pathLst>
                  <a:path extrusionOk="0" h="6730" w="888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1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rect b="b" l="l" r="r" t="t"/>
                <a:pathLst>
                  <a:path extrusionOk="0" h="11342" w="653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1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rect b="b" l="l" r="r" t="t"/>
                <a:pathLst>
                  <a:path extrusionOk="0" h="3687" w="1453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1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rect b="b" l="l" r="r" t="t"/>
                <a:pathLst>
                  <a:path extrusionOk="0" h="3154" w="4504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1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1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rect b="b" l="l" r="r" t="t"/>
                <a:pathLst>
                  <a:path extrusionOk="0" h="59319" w="2980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1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rect b="b" l="l" r="r" t="t"/>
                <a:pathLst>
                  <a:path extrusionOk="0" h="53017" w="2677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41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rect b="b" l="l" r="r" t="t"/>
                <a:pathLst>
                  <a:path extrusionOk="0" h="3010" w="301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41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rect b="b" l="l" r="r" t="t"/>
                <a:pathLst>
                  <a:path extrusionOk="0" h="8524" w="1556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1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rect b="b" l="l" r="r" t="t"/>
                <a:pathLst>
                  <a:path extrusionOk="0" h="8526" w="1556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41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rect b="b" l="l" r="r" t="t"/>
                <a:pathLst>
                  <a:path extrusionOk="0" h="5392" w="1776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41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rect b="b" l="l" r="r" t="t"/>
                <a:pathLst>
                  <a:path extrusionOk="0" h="6730" w="889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41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rect b="b" l="l" r="r" t="t"/>
                <a:pathLst>
                  <a:path extrusionOk="0" h="1547" w="2324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1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rect b="b" l="l" r="r" t="t"/>
                <a:pathLst>
                  <a:path extrusionOk="0" h="19204" w="13712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1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rect b="b" l="l" r="r" t="t"/>
                <a:pathLst>
                  <a:path extrusionOk="0" h="7372" w="6401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1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rect b="b" l="l" r="r" t="t"/>
                <a:pathLst>
                  <a:path extrusionOk="0" h="38977" w="14113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1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rect b="b" l="l" r="r" t="t"/>
                <a:pathLst>
                  <a:path extrusionOk="0" h="34823" w="11027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1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rect b="b" l="l" r="r" t="t"/>
                <a:pathLst>
                  <a:path extrusionOk="0" h="1840" w="852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1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rect b="b" l="l" r="r" t="t"/>
                <a:pathLst>
                  <a:path extrusionOk="0" h="302" w="908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1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rect b="b" l="l" r="r" t="t"/>
                <a:pathLst>
                  <a:path extrusionOk="0" h="8516" w="680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1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rect b="b" l="l" r="r" t="t"/>
                <a:pathLst>
                  <a:path extrusionOk="0" h="3013" w="325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1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rect b="b" l="l" r="r" t="t"/>
                <a:pathLst>
                  <a:path extrusionOk="0" h="2256" w="2124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1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rect b="b" l="l" r="r" t="t"/>
                <a:pathLst>
                  <a:path extrusionOk="0" h="7781" w="3796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1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rect b="b" l="l" r="r" t="t"/>
                <a:pathLst>
                  <a:path extrusionOk="0" h="688" w="851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1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rect b="b" l="l" r="r" t="t"/>
                <a:pathLst>
                  <a:path extrusionOk="0" h="633" w="557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1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rect b="b" l="l" r="r" t="t"/>
                <a:pathLst>
                  <a:path extrusionOk="0" h="8904" w="7461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1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rect b="b" l="l" r="r" t="t"/>
                <a:pathLst>
                  <a:path extrusionOk="0" h="3860" w="3097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1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rect b="b" l="l" r="r" t="t"/>
                <a:pathLst>
                  <a:path extrusionOk="0" h="1181" w="2985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41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rect b="b" l="l" r="r" t="t"/>
                <a:pathLst>
                  <a:path extrusionOk="0" h="597" w="1563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1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rect b="b" l="l" r="r" t="t"/>
                <a:pathLst>
                  <a:path extrusionOk="0" h="9540" w="5801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1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rect b="b" l="l" r="r" t="t"/>
                <a:pathLst>
                  <a:path extrusionOk="0" h="429" w="653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1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rect b="b" l="l" r="r" t="t"/>
                <a:pathLst>
                  <a:path extrusionOk="0" h="2370" w="2874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1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rect b="b" l="l" r="r" t="t"/>
                <a:pathLst>
                  <a:path extrusionOk="0" h="2945" w="3813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1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rect b="b" l="l" r="r" t="t"/>
                <a:pathLst>
                  <a:path extrusionOk="0" h="98" w="54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1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rect b="b" l="l" r="r" t="t"/>
                <a:pathLst>
                  <a:path extrusionOk="0" h="1895" w="198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1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rect b="b" l="l" r="r" t="t"/>
                <a:pathLst>
                  <a:path extrusionOk="0" h="1760" w="1234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1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rect b="b" l="l" r="r" t="t"/>
                <a:pathLst>
                  <a:path extrusionOk="0" h="15999" w="5684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1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rect b="b" l="l" r="r" t="t"/>
                <a:pathLst>
                  <a:path extrusionOk="0" h="3385" w="10014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1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rect b="b" l="l" r="r" t="t"/>
                <a:pathLst>
                  <a:path extrusionOk="0" h="1748" w="588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1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rect b="b" l="l" r="r" t="t"/>
                <a:pathLst>
                  <a:path extrusionOk="0" h="3914" w="2033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1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rect b="b" l="l" r="r" t="t"/>
                <a:pathLst>
                  <a:path extrusionOk="0" h="2707" w="4152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1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rect b="b" l="l" r="r" t="t"/>
                <a:pathLst>
                  <a:path extrusionOk="0" h="26649" w="14747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1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rect b="b" l="l" r="r" t="t"/>
                <a:pathLst>
                  <a:path extrusionOk="0" h="15845" w="8357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rect b="b" l="l" r="r" t="t"/>
                <a:pathLst>
                  <a:path extrusionOk="0" h="8152" w="1577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1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rect b="b" l="l" r="r" t="t"/>
                <a:pathLst>
                  <a:path extrusionOk="0" h="27851" w="6498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1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rect b="b" l="l" r="r" t="t"/>
                <a:pathLst>
                  <a:path extrusionOk="0" h="5351" w="5901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rect b="b" l="l" r="r" t="t"/>
                <a:pathLst>
                  <a:path extrusionOk="0" h="2773" w="1892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rect b="b" l="l" r="r" t="t"/>
                <a:pathLst>
                  <a:path extrusionOk="0" h="2236" w="1662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rect b="b" l="l" r="r" t="t"/>
                <a:pathLst>
                  <a:path extrusionOk="0" h="7665" w="2457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1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rect b="b" l="l" r="r" t="t"/>
                <a:pathLst>
                  <a:path extrusionOk="0" h="5381" w="1279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1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rect b="b" l="l" r="r" t="t"/>
                <a:pathLst>
                  <a:path extrusionOk="0" h="5337" w="3839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rect b="b" l="l" r="r" t="t"/>
                <a:pathLst>
                  <a:path extrusionOk="0" h="637" w="292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rect b="b" l="l" r="r" t="t"/>
                <a:pathLst>
                  <a:path extrusionOk="0" h="3105" w="7468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1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rect b="b" l="l" r="r" t="t"/>
                <a:pathLst>
                  <a:path extrusionOk="0" h="681" w="701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1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rect b="b" l="l" r="r" t="t"/>
                <a:pathLst>
                  <a:path extrusionOk="0" h="1186" w="625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rect b="b" l="l" r="r" t="t"/>
                <a:pathLst>
                  <a:path extrusionOk="0" h="3106" w="10244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rect b="b" l="l" r="r" t="t"/>
                <a:pathLst>
                  <a:path extrusionOk="0" h="9529" w="4335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rect b="b" l="l" r="r" t="t"/>
                <a:pathLst>
                  <a:path extrusionOk="0" h="482" w="2056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rect b="b" l="l" r="r" t="t"/>
                <a:pathLst>
                  <a:path extrusionOk="0" h="3439" w="632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1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rect b="b" l="l" r="r" t="t"/>
                <a:pathLst>
                  <a:path extrusionOk="0" h="3989" w="203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1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rect b="b" l="l" r="r" t="t"/>
                <a:pathLst>
                  <a:path extrusionOk="0" h="10048" w="5246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1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rect b="b" l="l" r="r" t="t"/>
                <a:pathLst>
                  <a:path extrusionOk="0" h="5083" w="2174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1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rect b="b" l="l" r="r" t="t"/>
                <a:pathLst>
                  <a:path extrusionOk="0" h="1314" w="513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1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rect b="b" l="l" r="r" t="t"/>
                <a:pathLst>
                  <a:path extrusionOk="0" h="4223" w="1865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1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rect b="b" l="l" r="r" t="t"/>
                <a:pathLst>
                  <a:path extrusionOk="0" h="6000" w="4473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1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rect b="b" l="l" r="r" t="t"/>
                <a:pathLst>
                  <a:path extrusionOk="0" h="5216" w="2206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1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rect b="b" l="l" r="r" t="t"/>
                <a:pathLst>
                  <a:path extrusionOk="0" h="854" w="76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1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rect b="b" l="l" r="r" t="t"/>
                <a:pathLst>
                  <a:path extrusionOk="0" h="698" w="582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1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rect b="b" l="l" r="r" t="t"/>
                <a:pathLst>
                  <a:path extrusionOk="0" h="1127" w="498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1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rect b="b" l="l" r="r" t="t"/>
                <a:pathLst>
                  <a:path extrusionOk="0" h="1264" w="1822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1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rect b="b" l="l" r="r" t="t"/>
                <a:pathLst>
                  <a:path extrusionOk="0" h="1263" w="1822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1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rect b="b" l="l" r="r" t="t"/>
                <a:pathLst>
                  <a:path extrusionOk="0" h="1240" w="182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1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rect b="b" l="l" r="r" t="t"/>
                <a:pathLst>
                  <a:path extrusionOk="0" h="1241" w="1716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1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rect b="b" l="l" r="r" t="t"/>
                <a:pathLst>
                  <a:path extrusionOk="0" h="3282" w="336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1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rect b="b" l="l" r="r" t="t"/>
                <a:pathLst>
                  <a:path extrusionOk="0" h="4407" w="102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1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rect b="b" l="l" r="r" t="t"/>
                <a:pathLst>
                  <a:path extrusionOk="0" h="1096" w="339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1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rect b="b" l="l" r="r" t="t"/>
                <a:pathLst>
                  <a:path extrusionOk="0" h="838" w="293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1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rect b="b" l="l" r="r" t="t"/>
                <a:pathLst>
                  <a:path extrusionOk="0" h="825" w="341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1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rect b="b" l="l" r="r" t="t"/>
                <a:pathLst>
                  <a:path extrusionOk="0" h="534" w="1182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1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rect b="b" l="l" r="r" t="t"/>
                <a:pathLst>
                  <a:path extrusionOk="0" h="1179" w="1459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1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rect b="b" l="l" r="r" t="t"/>
                <a:pathLst>
                  <a:path extrusionOk="0" h="3304" w="5305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1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rect b="b" l="l" r="r" t="t"/>
                <a:pathLst>
                  <a:path extrusionOk="0" h="4342" w="3386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1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rect b="b" l="l" r="r" t="t"/>
                <a:pathLst>
                  <a:path extrusionOk="0" h="1761" w="1215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1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rect b="b" l="l" r="r" t="t"/>
                <a:pathLst>
                  <a:path extrusionOk="0" h="5055" w="5797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1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rect b="b" l="l" r="r" t="t"/>
                <a:pathLst>
                  <a:path extrusionOk="0" h="245" w="1355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1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rect b="b" l="l" r="r" t="t"/>
                <a:pathLst>
                  <a:path extrusionOk="0" h="470" w="7415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1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rect b="b" l="l" r="r" t="t"/>
                <a:pathLst>
                  <a:path extrusionOk="0" h="158" w="3753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1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rect b="b" l="l" r="r" t="t"/>
                <a:pathLst>
                  <a:path extrusionOk="0" h="4398" w="18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1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rect b="b" l="l" r="r" t="t"/>
                <a:pathLst>
                  <a:path extrusionOk="0" h="8106" w="2152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1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rect b="b" l="l" r="r" t="t"/>
                <a:pathLst>
                  <a:path extrusionOk="0" h="7362" w="1174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1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rect b="b" l="l" r="r" t="t"/>
                <a:pathLst>
                  <a:path extrusionOk="0" h="3668" w="2941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1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rect b="b" l="l" r="r" t="t"/>
                <a:pathLst>
                  <a:path extrusionOk="0" h="13834" w="3771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1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rect b="b" l="l" r="r" t="t"/>
                <a:pathLst>
                  <a:path extrusionOk="0" h="3044" w="3282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1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rect b="b" l="l" r="r" t="t"/>
                <a:pathLst>
                  <a:path extrusionOk="0" h="2109" w="3255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1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rect b="b" l="l" r="r" t="t"/>
                <a:pathLst>
                  <a:path extrusionOk="0" h="7542" w="6372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1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rect b="b" l="l" r="r" t="t"/>
                <a:pathLst>
                  <a:path extrusionOk="0" h="10678" w="2048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1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rect b="b" l="l" r="r" t="t"/>
                <a:pathLst>
                  <a:path extrusionOk="0" h="9185" w="2421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1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rect b="b" l="l" r="r" t="t"/>
                <a:pathLst>
                  <a:path extrusionOk="0" h="9540" w="3271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1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rect b="b" l="l" r="r" t="t"/>
                <a:pathLst>
                  <a:path extrusionOk="0" h="5968" w="432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1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rect b="b" l="l" r="r" t="t"/>
                <a:pathLst>
                  <a:path extrusionOk="0" h="7488" w="121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1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rect b="b" l="l" r="r" t="t"/>
                <a:pathLst>
                  <a:path extrusionOk="0" h="3523" w="1544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1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rect b="b" l="l" r="r" t="t"/>
                <a:pathLst>
                  <a:path extrusionOk="0" h="874" w="1868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1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rect b="b" l="l" r="r" t="t"/>
                <a:pathLst>
                  <a:path extrusionOk="0" h="76687" w="28404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41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826" name="Google Shape;826;p41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rect b="b" l="l" r="r" t="t"/>
                <a:pathLst>
                  <a:path extrusionOk="0" h="14627" w="25367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1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rect b="b" l="l" r="r" t="t"/>
                <a:pathLst>
                  <a:path extrusionOk="0" h="2755" w="3933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1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rect b="b" l="l" r="r" t="t"/>
                <a:pathLst>
                  <a:path extrusionOk="0" h="14627" w="25366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1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rect b="b" l="l" r="r" t="t"/>
                <a:pathLst>
                  <a:path extrusionOk="0" h="2948" w="2949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1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1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2" name="Google Shape;832;p41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833" name="Google Shape;833;p41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rect b="b" l="l" r="r" t="t"/>
                <a:pathLst>
                  <a:path extrusionOk="0" h="16560" w="30423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1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rect b="b" l="l" r="r" t="t"/>
                <a:pathLst>
                  <a:path extrusionOk="0" h="7234" w="7234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1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rect b="b" l="l" r="r" t="t"/>
                <a:pathLst>
                  <a:path extrusionOk="0" h="588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1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rect b="b" l="l" r="r" t="t"/>
                <a:pathLst>
                  <a:path extrusionOk="0" h="590" w="6831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1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rect b="b" l="l" r="r" t="t"/>
                <a:pathLst>
                  <a:path extrusionOk="0" h="590" w="1061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1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rect b="b" l="l" r="r" t="t"/>
                <a:pathLst>
                  <a:path extrusionOk="0" h="589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1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rect b="b" l="l" r="r" t="t"/>
                <a:pathLst>
                  <a:path extrusionOk="0" h="589" w="5587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1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rect b="b" l="l" r="r" t="t"/>
                <a:pathLst>
                  <a:path extrusionOk="0" h="589" w="7431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1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rect b="b" l="l" r="r" t="t"/>
                <a:pathLst>
                  <a:path extrusionOk="0" h="2617" w="7562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1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rect b="b" l="l" r="r" t="t"/>
                <a:pathLst>
                  <a:path extrusionOk="0" h="2112" w="706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1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rect b="b" l="l" r="r" t="t"/>
                <a:pathLst>
                  <a:path extrusionOk="0" h="725" w="1812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1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rect b="b" l="l" r="r" t="t"/>
                <a:pathLst>
                  <a:path extrusionOk="0" h="725" w="1811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/>
          <p:nvPr>
            <p:ph type="title"/>
          </p:nvPr>
        </p:nvSpPr>
        <p:spPr>
          <a:xfrm>
            <a:off x="1176025" y="367375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Opportunità o rischio?</a:t>
            </a:r>
            <a:endParaRPr/>
          </a:p>
        </p:txBody>
      </p:sp>
      <p:sp>
        <p:nvSpPr>
          <p:cNvPr id="343" name="Google Shape;343;p20"/>
          <p:cNvSpPr txBox="1"/>
          <p:nvPr/>
        </p:nvSpPr>
        <p:spPr>
          <a:xfrm>
            <a:off x="715050" y="1158600"/>
            <a:ext cx="77139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L’AI non è più solo una promessa: chatbot come ChatGPT, Copilot o Gemini stanno penetrando fortemente nel mondo del lavoro, trasformando modalità di interazione, prodotto e servizio.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Se da un lato accelerano le operazioni rituali, amplificando la produttività, dall’altro sollevano interrogativi sul futuro delle professioni tradizionali.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344" name="Google Shape;344;p20"/>
          <p:cNvGrpSpPr/>
          <p:nvPr/>
        </p:nvGrpSpPr>
        <p:grpSpPr>
          <a:xfrm>
            <a:off x="1517063" y="3080448"/>
            <a:ext cx="1732082" cy="1375649"/>
            <a:chOff x="2735825" y="2251925"/>
            <a:chExt cx="1386775" cy="1101400"/>
          </a:xfrm>
        </p:grpSpPr>
        <p:sp>
          <p:nvSpPr>
            <p:cNvPr id="345" name="Google Shape;345;p20"/>
            <p:cNvSpPr/>
            <p:nvPr/>
          </p:nvSpPr>
          <p:spPr>
            <a:xfrm>
              <a:off x="3436875" y="2721175"/>
              <a:ext cx="551875" cy="126275"/>
            </a:xfrm>
            <a:custGeom>
              <a:rect b="b" l="l" r="r" t="t"/>
              <a:pathLst>
                <a:path extrusionOk="0" h="5051" w="22075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947100" y="2742375"/>
              <a:ext cx="52375" cy="73975"/>
            </a:xfrm>
            <a:custGeom>
              <a:rect b="b" l="l" r="r" t="t"/>
              <a:pathLst>
                <a:path extrusionOk="0" h="2959" w="2095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3970975" y="2715625"/>
              <a:ext cx="74850" cy="101600"/>
            </a:xfrm>
            <a:custGeom>
              <a:rect b="b" l="l" r="r" t="t"/>
              <a:pathLst>
                <a:path extrusionOk="0" h="4064" w="2994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4005200" y="2715300"/>
              <a:ext cx="56175" cy="99575"/>
            </a:xfrm>
            <a:custGeom>
              <a:rect b="b" l="l" r="r" t="t"/>
              <a:pathLst>
                <a:path extrusionOk="0" h="3983" w="2247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4023650" y="2726700"/>
              <a:ext cx="35825" cy="74900"/>
            </a:xfrm>
            <a:custGeom>
              <a:rect b="b" l="l" r="r" t="t"/>
              <a:pathLst>
                <a:path extrusionOk="0" h="2996" w="1433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4016475" y="2729575"/>
              <a:ext cx="31300" cy="71525"/>
            </a:xfrm>
            <a:custGeom>
              <a:rect b="b" l="l" r="r" t="t"/>
              <a:pathLst>
                <a:path extrusionOk="0" h="2861" w="1252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013800" y="2729575"/>
              <a:ext cx="79075" cy="45050"/>
            </a:xfrm>
            <a:custGeom>
              <a:rect b="b" l="l" r="r" t="t"/>
              <a:pathLst>
                <a:path extrusionOk="0" h="1802" w="3163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4020675" y="2764550"/>
              <a:ext cx="69400" cy="51875"/>
            </a:xfrm>
            <a:custGeom>
              <a:rect b="b" l="l" r="r" t="t"/>
              <a:pathLst>
                <a:path extrusionOk="0" h="2075" w="2776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4011775" y="2704125"/>
              <a:ext cx="110825" cy="46250"/>
            </a:xfrm>
            <a:custGeom>
              <a:rect b="b" l="l" r="r" t="t"/>
              <a:pathLst>
                <a:path extrusionOk="0" h="1850" w="4433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3895525" y="2770275"/>
              <a:ext cx="27175" cy="53525"/>
            </a:xfrm>
            <a:custGeom>
              <a:rect b="b" l="l" r="r" t="t"/>
              <a:pathLst>
                <a:path extrusionOk="0" h="2141" w="1087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3826150" y="2784150"/>
              <a:ext cx="20525" cy="54400"/>
            </a:xfrm>
            <a:custGeom>
              <a:rect b="b" l="l" r="r" t="t"/>
              <a:pathLst>
                <a:path extrusionOk="0" h="2176" w="821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3753975" y="2792475"/>
              <a:ext cx="23575" cy="53975"/>
            </a:xfrm>
            <a:custGeom>
              <a:rect b="b" l="l" r="r" t="t"/>
              <a:pathLst>
                <a:path extrusionOk="0" h="2159" w="943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3671875" y="2793425"/>
              <a:ext cx="20900" cy="53250"/>
            </a:xfrm>
            <a:custGeom>
              <a:rect b="b" l="l" r="r" t="t"/>
              <a:pathLst>
                <a:path extrusionOk="0" h="2130" w="836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3609375" y="2785650"/>
              <a:ext cx="21900" cy="53750"/>
            </a:xfrm>
            <a:custGeom>
              <a:rect b="b" l="l" r="r" t="t"/>
              <a:pathLst>
                <a:path extrusionOk="0" h="2150" w="876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3553050" y="2772750"/>
              <a:ext cx="27150" cy="53075"/>
            </a:xfrm>
            <a:custGeom>
              <a:rect b="b" l="l" r="r" t="t"/>
              <a:pathLst>
                <a:path extrusionOk="0" h="2123" w="1086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554300" y="2790225"/>
              <a:ext cx="406950" cy="57225"/>
            </a:xfrm>
            <a:custGeom>
              <a:rect b="b" l="l" r="r" t="t"/>
              <a:pathLst>
                <a:path extrusionOk="0" h="2289" w="16278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3093575" y="3322800"/>
              <a:ext cx="316700" cy="30525"/>
            </a:xfrm>
            <a:custGeom>
              <a:rect b="b" l="l" r="r" t="t"/>
              <a:pathLst>
                <a:path extrusionOk="0" h="1221" w="12668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3094025" y="3176400"/>
              <a:ext cx="315850" cy="163350"/>
            </a:xfrm>
            <a:custGeom>
              <a:rect b="b" l="l" r="r" t="t"/>
              <a:pathLst>
                <a:path extrusionOk="0" h="6534" w="12634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2912550" y="2568325"/>
              <a:ext cx="686500" cy="674825"/>
            </a:xfrm>
            <a:custGeom>
              <a:rect b="b" l="l" r="r" t="t"/>
              <a:pathLst>
                <a:path extrusionOk="0" h="26993" w="2746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2907375" y="2547350"/>
              <a:ext cx="610875" cy="150325"/>
            </a:xfrm>
            <a:custGeom>
              <a:rect b="b" l="l" r="r" t="t"/>
              <a:pathLst>
                <a:path extrusionOk="0" h="6013" w="24435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2920850" y="2556325"/>
              <a:ext cx="583900" cy="132375"/>
            </a:xfrm>
            <a:custGeom>
              <a:rect b="b" l="l" r="r" t="t"/>
              <a:pathLst>
                <a:path extrusionOk="0" h="5295" w="23356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2899425" y="2499525"/>
              <a:ext cx="609375" cy="146075"/>
            </a:xfrm>
            <a:custGeom>
              <a:rect b="b" l="l" r="r" t="t"/>
              <a:pathLst>
                <a:path extrusionOk="0" h="5843" w="24375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2887125" y="2251925"/>
              <a:ext cx="613475" cy="365800"/>
            </a:xfrm>
            <a:custGeom>
              <a:rect b="b" l="l" r="r" t="t"/>
              <a:pathLst>
                <a:path extrusionOk="0" h="14632" w="24539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3314875" y="2660500"/>
              <a:ext cx="279600" cy="551750"/>
            </a:xfrm>
            <a:custGeom>
              <a:rect b="b" l="l" r="r" t="t"/>
              <a:pathLst>
                <a:path extrusionOk="0" h="22070" w="11184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3302175" y="2660500"/>
              <a:ext cx="168350" cy="551775"/>
            </a:xfrm>
            <a:custGeom>
              <a:rect b="b" l="l" r="r" t="t"/>
              <a:pathLst>
                <a:path extrusionOk="0" h="22071" w="6734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3058325" y="2355125"/>
              <a:ext cx="367225" cy="231400"/>
            </a:xfrm>
            <a:custGeom>
              <a:rect b="b" l="l" r="r" t="t"/>
              <a:pathLst>
                <a:path extrusionOk="0" h="9256" w="14689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3113000" y="2338925"/>
              <a:ext cx="367225" cy="231425"/>
            </a:xfrm>
            <a:custGeom>
              <a:rect b="b" l="l" r="r" t="t"/>
              <a:pathLst>
                <a:path extrusionOk="0" h="9257" w="14689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3123025" y="2347900"/>
              <a:ext cx="347150" cy="213450"/>
            </a:xfrm>
            <a:custGeom>
              <a:rect b="b" l="l" r="r" t="t"/>
              <a:pathLst>
                <a:path extrusionOk="0" h="8538" w="13886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3383175" y="2379250"/>
              <a:ext cx="56600" cy="89100"/>
            </a:xfrm>
            <a:custGeom>
              <a:rect b="b" l="l" r="r" t="t"/>
              <a:pathLst>
                <a:path extrusionOk="0" h="3564" w="2264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3241375" y="2420575"/>
              <a:ext cx="56600" cy="89075"/>
            </a:xfrm>
            <a:custGeom>
              <a:rect b="b" l="l" r="r" t="t"/>
              <a:pathLst>
                <a:path extrusionOk="0" h="3563" w="2264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3070400" y="2272900"/>
              <a:ext cx="194200" cy="112100"/>
            </a:xfrm>
            <a:custGeom>
              <a:rect b="b" l="l" r="r" t="t"/>
              <a:pathLst>
                <a:path extrusionOk="0" h="4484" w="7768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3070400" y="2342375"/>
              <a:ext cx="17700" cy="25275"/>
            </a:xfrm>
            <a:custGeom>
              <a:rect b="b" l="l" r="r" t="t"/>
              <a:pathLst>
                <a:path extrusionOk="0" h="1011" w="708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3084150" y="2479375"/>
              <a:ext cx="48875" cy="74725"/>
            </a:xfrm>
            <a:custGeom>
              <a:rect b="b" l="l" r="r" t="t"/>
              <a:pathLst>
                <a:path extrusionOk="0" h="2989" w="1955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3076225" y="2483025"/>
              <a:ext cx="44100" cy="71025"/>
            </a:xfrm>
            <a:custGeom>
              <a:rect b="b" l="l" r="r" t="t"/>
              <a:pathLst>
                <a:path extrusionOk="0" h="2841" w="1764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3023625" y="2293425"/>
              <a:ext cx="78100" cy="223300"/>
            </a:xfrm>
            <a:custGeom>
              <a:rect b="b" l="l" r="r" t="t"/>
              <a:pathLst>
                <a:path extrusionOk="0" h="8932" w="3124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3115450" y="3232225"/>
              <a:ext cx="290400" cy="75425"/>
            </a:xfrm>
            <a:custGeom>
              <a:rect b="b" l="l" r="r" t="t"/>
              <a:pathLst>
                <a:path extrusionOk="0" h="3017" w="11616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3093575" y="3322800"/>
              <a:ext cx="316700" cy="30525"/>
            </a:xfrm>
            <a:custGeom>
              <a:rect b="b" l="l" r="r" t="t"/>
              <a:pathLst>
                <a:path extrusionOk="0" h="1221" w="12668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3094025" y="3176400"/>
              <a:ext cx="315850" cy="163350"/>
            </a:xfrm>
            <a:custGeom>
              <a:rect b="b" l="l" r="r" t="t"/>
              <a:pathLst>
                <a:path extrusionOk="0" h="6534" w="12634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2912550" y="2568325"/>
              <a:ext cx="686500" cy="674825"/>
            </a:xfrm>
            <a:custGeom>
              <a:rect b="b" l="l" r="r" t="t"/>
              <a:pathLst>
                <a:path extrusionOk="0" h="26993" w="2746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2907375" y="2547350"/>
              <a:ext cx="610875" cy="150325"/>
            </a:xfrm>
            <a:custGeom>
              <a:rect b="b" l="l" r="r" t="t"/>
              <a:pathLst>
                <a:path extrusionOk="0" h="6013" w="24435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2920850" y="2556325"/>
              <a:ext cx="583900" cy="132375"/>
            </a:xfrm>
            <a:custGeom>
              <a:rect b="b" l="l" r="r" t="t"/>
              <a:pathLst>
                <a:path extrusionOk="0" h="5295" w="23356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2899425" y="2499525"/>
              <a:ext cx="609375" cy="146075"/>
            </a:xfrm>
            <a:custGeom>
              <a:rect b="b" l="l" r="r" t="t"/>
              <a:pathLst>
                <a:path extrusionOk="0" h="5843" w="24375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2887125" y="2251925"/>
              <a:ext cx="613475" cy="365800"/>
            </a:xfrm>
            <a:custGeom>
              <a:rect b="b" l="l" r="r" t="t"/>
              <a:pathLst>
                <a:path extrusionOk="0" h="14632" w="24539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3314875" y="2660500"/>
              <a:ext cx="279600" cy="551750"/>
            </a:xfrm>
            <a:custGeom>
              <a:rect b="b" l="l" r="r" t="t"/>
              <a:pathLst>
                <a:path extrusionOk="0" h="22070" w="11184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3302175" y="2660500"/>
              <a:ext cx="168350" cy="551775"/>
            </a:xfrm>
            <a:custGeom>
              <a:rect b="b" l="l" r="r" t="t"/>
              <a:pathLst>
                <a:path extrusionOk="0" h="22071" w="6734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3058325" y="2355125"/>
              <a:ext cx="367225" cy="231400"/>
            </a:xfrm>
            <a:custGeom>
              <a:rect b="b" l="l" r="r" t="t"/>
              <a:pathLst>
                <a:path extrusionOk="0" h="9256" w="14689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3113000" y="2338925"/>
              <a:ext cx="367225" cy="231425"/>
            </a:xfrm>
            <a:custGeom>
              <a:rect b="b" l="l" r="r" t="t"/>
              <a:pathLst>
                <a:path extrusionOk="0" h="9257" w="14689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3123025" y="2347900"/>
              <a:ext cx="347150" cy="213450"/>
            </a:xfrm>
            <a:custGeom>
              <a:rect b="b" l="l" r="r" t="t"/>
              <a:pathLst>
                <a:path extrusionOk="0" h="8538" w="13886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3383175" y="2379250"/>
              <a:ext cx="56600" cy="89100"/>
            </a:xfrm>
            <a:custGeom>
              <a:rect b="b" l="l" r="r" t="t"/>
              <a:pathLst>
                <a:path extrusionOk="0" h="3564" w="2264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3241375" y="2420575"/>
              <a:ext cx="56600" cy="89075"/>
            </a:xfrm>
            <a:custGeom>
              <a:rect b="b" l="l" r="r" t="t"/>
              <a:pathLst>
                <a:path extrusionOk="0" h="3563" w="2264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3070400" y="2272900"/>
              <a:ext cx="194200" cy="112100"/>
            </a:xfrm>
            <a:custGeom>
              <a:rect b="b" l="l" r="r" t="t"/>
              <a:pathLst>
                <a:path extrusionOk="0" h="4484" w="7768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3070400" y="2342375"/>
              <a:ext cx="17700" cy="25275"/>
            </a:xfrm>
            <a:custGeom>
              <a:rect b="b" l="l" r="r" t="t"/>
              <a:pathLst>
                <a:path extrusionOk="0" h="1011" w="708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3084150" y="2479375"/>
              <a:ext cx="48875" cy="74725"/>
            </a:xfrm>
            <a:custGeom>
              <a:rect b="b" l="l" r="r" t="t"/>
              <a:pathLst>
                <a:path extrusionOk="0" h="2989" w="1955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3076225" y="2483025"/>
              <a:ext cx="44100" cy="71025"/>
            </a:xfrm>
            <a:custGeom>
              <a:rect b="b" l="l" r="r" t="t"/>
              <a:pathLst>
                <a:path extrusionOk="0" h="2841" w="1764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3023625" y="2293425"/>
              <a:ext cx="78100" cy="223300"/>
            </a:xfrm>
            <a:custGeom>
              <a:rect b="b" l="l" r="r" t="t"/>
              <a:pathLst>
                <a:path extrusionOk="0" h="8932" w="3124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3115450" y="3232225"/>
              <a:ext cx="290400" cy="75425"/>
            </a:xfrm>
            <a:custGeom>
              <a:rect b="b" l="l" r="r" t="t"/>
              <a:pathLst>
                <a:path extrusionOk="0" h="3017" w="11616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2952925" y="2716325"/>
              <a:ext cx="139875" cy="166600"/>
            </a:xfrm>
            <a:custGeom>
              <a:rect b="b" l="l" r="r" t="t"/>
              <a:pathLst>
                <a:path extrusionOk="0" h="6664" w="5595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2941100" y="2737225"/>
              <a:ext cx="123825" cy="133175"/>
            </a:xfrm>
            <a:custGeom>
              <a:rect b="b" l="l" r="r" t="t"/>
              <a:pathLst>
                <a:path extrusionOk="0" h="5327" w="4953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2964775" y="2776500"/>
              <a:ext cx="41500" cy="61175"/>
            </a:xfrm>
            <a:custGeom>
              <a:rect b="b" l="l" r="r" t="t"/>
              <a:pathLst>
                <a:path extrusionOk="0" h="2447" w="166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2985500" y="2776500"/>
              <a:ext cx="36075" cy="61175"/>
            </a:xfrm>
            <a:custGeom>
              <a:rect b="b" l="l" r="r" t="t"/>
              <a:pathLst>
                <a:path extrusionOk="0" h="2447" w="1443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2952925" y="2716325"/>
              <a:ext cx="139875" cy="166600"/>
            </a:xfrm>
            <a:custGeom>
              <a:rect b="b" l="l" r="r" t="t"/>
              <a:pathLst>
                <a:path extrusionOk="0" h="6664" w="5595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2941100" y="2737225"/>
              <a:ext cx="123825" cy="133175"/>
            </a:xfrm>
            <a:custGeom>
              <a:rect b="b" l="l" r="r" t="t"/>
              <a:pathLst>
                <a:path extrusionOk="0" h="5327" w="4953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2964775" y="2776500"/>
              <a:ext cx="41500" cy="61175"/>
            </a:xfrm>
            <a:custGeom>
              <a:rect b="b" l="l" r="r" t="t"/>
              <a:pathLst>
                <a:path extrusionOk="0" h="2447" w="166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2985500" y="2776500"/>
              <a:ext cx="36075" cy="61175"/>
            </a:xfrm>
            <a:custGeom>
              <a:rect b="b" l="l" r="r" t="t"/>
              <a:pathLst>
                <a:path extrusionOk="0" h="2447" w="1443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2735825" y="2782850"/>
              <a:ext cx="384850" cy="382025"/>
            </a:xfrm>
            <a:custGeom>
              <a:rect b="b" l="l" r="r" t="t"/>
              <a:pathLst>
                <a:path extrusionOk="0" h="15281" w="15394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3017125" y="3079575"/>
              <a:ext cx="27725" cy="50200"/>
            </a:xfrm>
            <a:custGeom>
              <a:rect b="b" l="l" r="r" t="t"/>
              <a:pathLst>
                <a:path extrusionOk="0" h="2008" w="1109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2948925" y="3104650"/>
              <a:ext cx="33875" cy="48725"/>
            </a:xfrm>
            <a:custGeom>
              <a:rect b="b" l="l" r="r" t="t"/>
              <a:pathLst>
                <a:path extrusionOk="0" h="1949" w="1355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2868250" y="3115525"/>
              <a:ext cx="19750" cy="49325"/>
            </a:xfrm>
            <a:custGeom>
              <a:rect b="b" l="l" r="r" t="t"/>
              <a:pathLst>
                <a:path extrusionOk="0" h="1973" w="79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2786950" y="3088250"/>
              <a:ext cx="39000" cy="48625"/>
            </a:xfrm>
            <a:custGeom>
              <a:rect b="b" l="l" r="r" t="t"/>
              <a:pathLst>
                <a:path extrusionOk="0" h="1945" w="156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2745750" y="3033225"/>
              <a:ext cx="47775" cy="33325"/>
            </a:xfrm>
            <a:custGeom>
              <a:rect b="b" l="l" r="r" t="t"/>
              <a:pathLst>
                <a:path extrusionOk="0" h="1333" w="1911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2736900" y="2955825"/>
              <a:ext cx="50150" cy="17450"/>
            </a:xfrm>
            <a:custGeom>
              <a:rect b="b" l="l" r="r" t="t"/>
              <a:pathLst>
                <a:path extrusionOk="0" h="698" w="2006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2772900" y="2869025"/>
              <a:ext cx="51800" cy="33125"/>
            </a:xfrm>
            <a:custGeom>
              <a:rect b="b" l="l" r="r" t="t"/>
              <a:pathLst>
                <a:path extrusionOk="0" h="1325" w="2072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2839325" y="2819275"/>
              <a:ext cx="38600" cy="45025"/>
            </a:xfrm>
            <a:custGeom>
              <a:rect b="b" l="l" r="r" t="t"/>
              <a:pathLst>
                <a:path extrusionOk="0" h="1801" w="1544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2920500" y="2789525"/>
              <a:ext cx="29300" cy="49500"/>
            </a:xfrm>
            <a:custGeom>
              <a:rect b="b" l="l" r="r" t="t"/>
              <a:pathLst>
                <a:path extrusionOk="0" h="1980" w="1172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3067125" y="3030950"/>
              <a:ext cx="62450" cy="74525"/>
            </a:xfrm>
            <a:custGeom>
              <a:rect b="b" l="l" r="r" t="t"/>
              <a:pathLst>
                <a:path extrusionOk="0" h="2981" w="2498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3088500" y="2995375"/>
              <a:ext cx="87375" cy="98250"/>
            </a:xfrm>
            <a:custGeom>
              <a:rect b="b" l="l" r="r" t="t"/>
              <a:pathLst>
                <a:path extrusionOk="0" h="3930" w="3495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3116700" y="2994000"/>
              <a:ext cx="69100" cy="92075"/>
            </a:xfrm>
            <a:custGeom>
              <a:rect b="b" l="l" r="r" t="t"/>
              <a:pathLst>
                <a:path extrusionOk="0" h="3683" w="2764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3133025" y="3003575"/>
              <a:ext cx="49075" cy="69275"/>
            </a:xfrm>
            <a:custGeom>
              <a:rect b="b" l="l" r="r" t="t"/>
              <a:pathLst>
                <a:path extrusionOk="0" h="2771" w="1963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3129000" y="3008175"/>
              <a:ext cx="42225" cy="64650"/>
            </a:xfrm>
            <a:custGeom>
              <a:rect b="b" l="l" r="r" t="t"/>
              <a:pathLst>
                <a:path extrusionOk="0" h="2586" w="1689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3127225" y="2999175"/>
              <a:ext cx="80800" cy="41325"/>
            </a:xfrm>
            <a:custGeom>
              <a:rect b="b" l="l" r="r" t="t"/>
              <a:pathLst>
                <a:path extrusionOk="0" h="1653" w="3232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3119875" y="2973800"/>
              <a:ext cx="80650" cy="45950"/>
            </a:xfrm>
            <a:custGeom>
              <a:rect b="b" l="l" r="r" t="t"/>
              <a:pathLst>
                <a:path extrusionOk="0" h="1838" w="3226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139725" y="3034050"/>
              <a:ext cx="73200" cy="45725"/>
            </a:xfrm>
            <a:custGeom>
              <a:rect b="b" l="l" r="r" t="t"/>
              <a:pathLst>
                <a:path extrusionOk="0" h="1829" w="2928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2735825" y="2782850"/>
              <a:ext cx="356075" cy="382025"/>
            </a:xfrm>
            <a:custGeom>
              <a:rect b="b" l="l" r="r" t="t"/>
              <a:pathLst>
                <a:path extrusionOk="0" h="15281" w="14243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20"/>
          <p:cNvGrpSpPr/>
          <p:nvPr/>
        </p:nvGrpSpPr>
        <p:grpSpPr>
          <a:xfrm>
            <a:off x="4059436" y="3041956"/>
            <a:ext cx="3567578" cy="1375630"/>
            <a:chOff x="3864536" y="2740081"/>
            <a:chExt cx="3567578" cy="1375630"/>
          </a:xfrm>
        </p:grpSpPr>
        <p:grpSp>
          <p:nvGrpSpPr>
            <p:cNvPr id="429" name="Google Shape;429;p20"/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430" name="Google Shape;430;p20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rect b="b" l="l" r="r" t="t"/>
                <a:pathLst>
                  <a:path extrusionOk="0" h="39505" w="74674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rect b="b" l="l" r="r" t="t"/>
                <a:pathLst>
                  <a:path extrusionOk="0" h="39505" w="74676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rect b="b" l="l" r="r" t="t"/>
                <a:pathLst>
                  <a:path extrusionOk="0" h="34079" w="69917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rect b="b" l="l" r="r" t="t"/>
                <a:pathLst>
                  <a:path extrusionOk="0" h="2993" w="14925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rect b="b" l="l" r="r" t="t"/>
                <a:pathLst>
                  <a:path extrusionOk="0" h="2995" w="72793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0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rect b="b" l="l" r="r" t="t"/>
                <a:pathLst>
                  <a:path extrusionOk="0" h="413" w="2365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0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rect b="b" l="l" r="r" t="t"/>
                <a:pathLst>
                  <a:path extrusionOk="0" h="413" w="2364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rect b="b" l="l" r="r" t="t"/>
                <a:pathLst>
                  <a:path extrusionOk="0" h="413" w="35508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rect b="b" l="l" r="r" t="t"/>
                <a:pathLst>
                  <a:path extrusionOk="0" h="413" w="1391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rect b="b" l="l" r="r" t="t"/>
                <a:pathLst>
                  <a:path extrusionOk="0" h="413" w="2364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0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rect b="b" l="l" r="r" t="t"/>
                <a:pathLst>
                  <a:path extrusionOk="0" h="413" w="139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0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rect b="b" l="l" r="r" t="t"/>
                <a:pathLst>
                  <a:path extrusionOk="0" h="413" w="2363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rect b="b" l="l" r="r" t="t"/>
                <a:pathLst>
                  <a:path extrusionOk="0" h="4766" w="56639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rect b="b" l="l" r="r" t="t"/>
                <a:pathLst>
                  <a:path extrusionOk="0" h="21879" w="3913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rect b="b" l="l" r="r" t="t"/>
                <a:pathLst>
                  <a:path extrusionOk="0" h="15273" w="31016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rect b="b" l="l" r="r" t="t"/>
                <a:pathLst>
                  <a:path extrusionOk="0" h="979" w="11589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rect b="b" l="l" r="r" t="t"/>
                <a:pathLst>
                  <a:path extrusionOk="0" h="979" w="9724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rect b="b" l="l" r="r" t="t"/>
                <a:pathLst>
                  <a:path extrusionOk="0" h="981" w="3981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rect b="b" l="l" r="r" t="t"/>
                <a:pathLst>
                  <a:path extrusionOk="0" h="981" w="14328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rect b="b" l="l" r="r" t="t"/>
                <a:pathLst>
                  <a:path extrusionOk="0" h="981" w="15666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rect b="b" l="l" r="r" t="t"/>
                <a:pathLst>
                  <a:path extrusionOk="0" h="981" w="5447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rect b="b" l="l" r="r" t="t"/>
                <a:pathLst>
                  <a:path extrusionOk="0" h="15271" w="29635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rect b="b" l="l" r="r" t="t"/>
                <a:pathLst>
                  <a:path extrusionOk="0" h="9435" w="10517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rect b="b" l="l" r="r" t="t"/>
                <a:pathLst>
                  <a:path extrusionOk="0" h="6794" w="5106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" name="Google Shape;465;p20"/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466" name="Google Shape;466;p20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rect b="b" l="l" r="r" t="t"/>
                <a:pathLst>
                  <a:path extrusionOk="0" h="25782" w="1489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rect b="b" l="l" r="r" t="t"/>
                <a:pathLst>
                  <a:path extrusionOk="0" h="15698" w="12986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rect b="b" l="l" r="r" t="t"/>
                <a:pathLst>
                  <a:path extrusionOk="0" h="13244" w="13017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rect b="b" l="l" r="r" t="t"/>
                <a:pathLst>
                  <a:path extrusionOk="0" h="2453" w="1854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rect b="b" l="l" r="r" t="t"/>
                <a:pathLst>
                  <a:path extrusionOk="0" h="481" w="56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rect b="b" l="l" r="r" t="t"/>
                <a:pathLst>
                  <a:path extrusionOk="0" h="9591" w="14419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rect b="b" l="l" r="r" t="t"/>
                <a:pathLst>
                  <a:path extrusionOk="0" h="18166" w="29658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rect b="b" l="l" r="r" t="t"/>
                <a:pathLst>
                  <a:path extrusionOk="0" h="614" w="818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rect b="b" l="l" r="r" t="t"/>
                <a:pathLst>
                  <a:path extrusionOk="0" h="3083" w="8241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rect b="b" l="l" r="r" t="t"/>
                <a:pathLst>
                  <a:path extrusionOk="0" h="2235" w="2332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rect b="b" l="l" r="r" t="t"/>
                <a:pathLst>
                  <a:path extrusionOk="0" h="1271" w="902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rect b="b" l="l" r="r" t="t"/>
                <a:pathLst>
                  <a:path extrusionOk="0" h="700" w="753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rect b="b" l="l" r="r" t="t"/>
                <a:pathLst>
                  <a:path extrusionOk="0" h="3076" w="4019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rect b="b" l="l" r="r" t="t"/>
                <a:pathLst>
                  <a:path extrusionOk="0" h="1085" w="2607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rect b="b" l="l" r="r" t="t"/>
                <a:pathLst>
                  <a:path extrusionOk="0" h="490" w="955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rect b="b" l="l" r="r" t="t"/>
                <a:pathLst>
                  <a:path extrusionOk="0" h="2074" w="1767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rect b="b" l="l" r="r" t="t"/>
                <a:pathLst>
                  <a:path extrusionOk="0" h="4441" w="4122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rect b="b" l="l" r="r" t="t"/>
                <a:pathLst>
                  <a:path extrusionOk="0" h="3742" w="27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rect b="b" l="l" r="r" t="t"/>
                <a:pathLst>
                  <a:path extrusionOk="0" h="2312" w="1514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rect b="b" l="l" r="r" t="t"/>
                <a:pathLst>
                  <a:path extrusionOk="0" h="2219" w="2197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rect b="b" l="l" r="r" t="t"/>
                <a:pathLst>
                  <a:path extrusionOk="0" h="347" w="321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rect b="b" l="l" r="r" t="t"/>
                <a:pathLst>
                  <a:path extrusionOk="0" h="2146" w="1882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rect b="b" l="l" r="r" t="t"/>
                <a:pathLst>
                  <a:path extrusionOk="0" h="2542" w="2455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0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rect b="b" l="l" r="r" t="t"/>
                <a:pathLst>
                  <a:path extrusionOk="0" h="6494" w="5841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0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rect b="b" l="l" r="r" t="t"/>
                <a:pathLst>
                  <a:path extrusionOk="0" h="1864" w="1527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rect b="b" l="l" r="r" t="t"/>
                <a:pathLst>
                  <a:path extrusionOk="0" h="676" w="1411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rect b="b" l="l" r="r" t="t"/>
                <a:pathLst>
                  <a:path extrusionOk="0" h="746" w="669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rect b="b" l="l" r="r" t="t"/>
                <a:pathLst>
                  <a:path extrusionOk="0" h="467" w="438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rect b="b" l="l" r="r" t="t"/>
                <a:pathLst>
                  <a:path extrusionOk="0" h="4335" w="3591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rect b="b" l="l" r="r" t="t"/>
                <a:pathLst>
                  <a:path extrusionOk="0" h="23608" w="14507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rect b="b" l="l" r="r" t="t"/>
                <a:pathLst>
                  <a:path extrusionOk="0" h="571" w="2087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rect b="b" l="l" r="r" t="t"/>
                <a:pathLst>
                  <a:path extrusionOk="0" h="3988" w="7332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rect b="b" l="l" r="r" t="t"/>
                <a:pathLst>
                  <a:path extrusionOk="0" h="435" w="2213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rect b="b" l="l" r="r" t="t"/>
                <a:pathLst>
                  <a:path extrusionOk="0" h="423" w="255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rect b="b" l="l" r="r" t="t"/>
                <a:pathLst>
                  <a:path extrusionOk="0" h="7518" w="25489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rect b="b" l="l" r="r" t="t"/>
                <a:pathLst>
                  <a:path extrusionOk="0" h="3615" w="3186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rect b="b" l="l" r="r" t="t"/>
                <a:pathLst>
                  <a:path extrusionOk="0" h="2145" w="2239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rect b="b" l="l" r="r" t="t"/>
                <a:pathLst>
                  <a:path extrusionOk="0" h="3460" w="2159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rect b="b" l="l" r="r" t="t"/>
                <a:pathLst>
                  <a:path extrusionOk="0" h="7387" w="2450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0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rect b="b" l="l" r="r" t="t"/>
                <a:pathLst>
                  <a:path extrusionOk="0" h="2483" w="1479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rect b="b" l="l" r="r" t="t"/>
                <a:pathLst>
                  <a:path extrusionOk="0" h="3351" w="2533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rect b="b" l="l" r="r" t="t"/>
                <a:pathLst>
                  <a:path extrusionOk="0" h="2388" w="1559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rect b="b" l="l" r="r" t="t"/>
                <a:pathLst>
                  <a:path extrusionOk="0" h="2839" w="8508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rect b="b" l="l" r="r" t="t"/>
                <a:pathLst>
                  <a:path extrusionOk="0" h="4943" w="695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rect b="b" l="l" r="r" t="t"/>
                <a:pathLst>
                  <a:path extrusionOk="0" h="4092" w="2903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rect b="b" l="l" r="r" t="t"/>
                <a:pathLst>
                  <a:path extrusionOk="0" h="2988" w="2556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0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rect b="b" l="l" r="r" t="t"/>
                <a:pathLst>
                  <a:path extrusionOk="0" h="2731" w="964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0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rect b="b" l="l" r="r" t="t"/>
                <a:pathLst>
                  <a:path extrusionOk="0" h="1022" w="895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0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rect b="b" l="l" r="r" t="t"/>
                <a:pathLst>
                  <a:path extrusionOk="0" h="3289" w="844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0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rect b="b" l="l" r="r" t="t"/>
                <a:pathLst>
                  <a:path extrusionOk="0" h="182" w="1066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0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rect b="b" l="l" r="r" t="t"/>
                <a:pathLst>
                  <a:path extrusionOk="0" h="580" w="339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0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rect b="b" l="l" r="r" t="t"/>
                <a:pathLst>
                  <a:path extrusionOk="0" h="1944" w="4193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0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rect b="b" l="l" r="r" t="t"/>
                <a:pathLst>
                  <a:path extrusionOk="0" h="1438" w="1933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0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rect b="b" l="l" r="r" t="t"/>
                <a:pathLst>
                  <a:path extrusionOk="0" h="1904" w="2799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0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rect b="b" l="l" r="r" t="t"/>
                <a:pathLst>
                  <a:path extrusionOk="0" h="4551" w="5086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0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rect b="b" l="l" r="r" t="t"/>
                <a:pathLst>
                  <a:path extrusionOk="0" h="869" w="1172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0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rect b="b" l="l" r="r" t="t"/>
                <a:pathLst>
                  <a:path extrusionOk="0" h="1024" w="121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0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rect b="b" l="l" r="r" t="t"/>
                <a:pathLst>
                  <a:path extrusionOk="0" h="1108" w="114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0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rect b="b" l="l" r="r" t="t"/>
                <a:pathLst>
                  <a:path extrusionOk="0" h="2537" w="2089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0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rect b="b" l="l" r="r" t="t"/>
                <a:pathLst>
                  <a:path extrusionOk="0" h="1938" w="2055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0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rect b="b" l="l" r="r" t="t"/>
                <a:pathLst>
                  <a:path extrusionOk="0" h="3531" w="3179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0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rect b="b" l="l" r="r" t="t"/>
                <a:pathLst>
                  <a:path extrusionOk="0" h="1239" w="44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0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rect b="b" l="l" r="r" t="t"/>
                <a:pathLst>
                  <a:path extrusionOk="0" h="4763" w="4105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0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rect b="b" l="l" r="r" t="t"/>
                <a:pathLst>
                  <a:path extrusionOk="0" h="845" w="276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0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rect b="b" l="l" r="r" t="t"/>
                <a:pathLst>
                  <a:path extrusionOk="0" h="846" w="276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0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rect b="b" l="l" r="r" t="t"/>
                <a:pathLst>
                  <a:path extrusionOk="0" h="442" w="988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0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rect b="b" l="l" r="r" t="t"/>
                <a:pathLst>
                  <a:path extrusionOk="0" h="668" w="1473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0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rect b="b" l="l" r="r" t="t"/>
                <a:pathLst>
                  <a:path extrusionOk="0" h="8686" w="2203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0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rect b="b" l="l" r="r" t="t"/>
                <a:pathLst>
                  <a:path extrusionOk="0" h="8858" w="1714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0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rect b="b" l="l" r="r" t="t"/>
                <a:pathLst>
                  <a:path extrusionOk="0" h="2527" w="703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0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rect b="b" l="l" r="r" t="t"/>
                <a:pathLst>
                  <a:path extrusionOk="0" h="272" w="7766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0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rect b="b" l="l" r="r" t="t"/>
                <a:pathLst>
                  <a:path extrusionOk="0" h="7164" w="10085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0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rect b="b" l="l" r="r" t="t"/>
                <a:pathLst>
                  <a:path extrusionOk="0" h="5575" w="7216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0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rect b="b" l="l" r="r" t="t"/>
                <a:pathLst>
                  <a:path extrusionOk="0" h="6745" w="6557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0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rect b="b" l="l" r="r" t="t"/>
                <a:pathLst>
                  <a:path extrusionOk="0" h="1409" w="9986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0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rect b="b" l="l" r="r" t="t"/>
                <a:pathLst>
                  <a:path extrusionOk="0" h="923" w="1199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0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rect b="b" l="l" r="r" t="t"/>
                <a:pathLst>
                  <a:path extrusionOk="0" h="1079" w="1235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0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rect b="b" l="l" r="r" t="t"/>
                <a:pathLst>
                  <a:path extrusionOk="0" h="1161" w="1166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0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rect b="b" l="l" r="r" t="t"/>
                <a:pathLst>
                  <a:path extrusionOk="0" h="3263" w="2079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0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rect b="b" l="l" r="r" t="t"/>
                <a:pathLst>
                  <a:path extrusionOk="0" h="1430" w="1856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0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rect b="b" l="l" r="r" t="t"/>
                <a:pathLst>
                  <a:path extrusionOk="0" h="40646" w="62795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0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rect b="b" l="l" r="r" t="t"/>
                <a:pathLst>
                  <a:path extrusionOk="0" h="10419" w="12836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0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rect b="b" l="l" r="r" t="t"/>
                <a:pathLst>
                  <a:path extrusionOk="0" h="584" w="398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0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rect b="b" l="l" r="r" t="t"/>
                <a:pathLst>
                  <a:path extrusionOk="0" h="368" w="358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0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rect b="b" l="l" r="r" t="t"/>
                <a:pathLst>
                  <a:path extrusionOk="0" h="3267" w="2892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0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rect b="b" l="l" r="r" t="t"/>
                <a:pathLst>
                  <a:path extrusionOk="0" h="3635" w="1065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0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rect b="b" l="l" r="r" t="t"/>
                <a:pathLst>
                  <a:path extrusionOk="0" h="1451" w="6378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0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rect b="b" l="l" r="r" t="t"/>
                <a:pathLst>
                  <a:path extrusionOk="0" h="2633" w="2164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0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rect b="b" l="l" r="r" t="t"/>
                <a:pathLst>
                  <a:path extrusionOk="0" h="1444" w="122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fenomeno</a:t>
            </a:r>
            <a:endParaRPr/>
          </a:p>
        </p:txBody>
      </p:sp>
      <p:sp>
        <p:nvSpPr>
          <p:cNvPr id="560" name="Google Shape;560;p21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561" name="Google Shape;561;p21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2"/>
          <p:cNvSpPr txBox="1"/>
          <p:nvPr>
            <p:ph type="title"/>
          </p:nvPr>
        </p:nvSpPr>
        <p:spPr>
          <a:xfrm>
            <a:off x="-2006550" y="41995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Impatto generale</a:t>
            </a:r>
            <a:endParaRPr sz="2500"/>
          </a:p>
        </p:txBody>
      </p:sp>
      <p:pic>
        <p:nvPicPr>
          <p:cNvPr id="567" name="Google Shape;5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850" y="419950"/>
            <a:ext cx="5164326" cy="43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2"/>
          <p:cNvSpPr txBox="1"/>
          <p:nvPr/>
        </p:nvSpPr>
        <p:spPr>
          <a:xfrm>
            <a:off x="720275" y="1563200"/>
            <a:ext cx="50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569" name="Google Shape;569;p22"/>
          <p:cNvSpPr txBox="1"/>
          <p:nvPr/>
        </p:nvSpPr>
        <p:spPr>
          <a:xfrm>
            <a:off x="499525" y="1258975"/>
            <a:ext cx="2932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Il punteggio medio di impatto evidenzia come l’adozione dell’AI stia interessando in maniera omogenea i diversi settori industriali.</a:t>
            </a: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Non emergono forti differenze tra un comparto e l’altro, la trasformazione digitale legata all’intelligenza artificiale coinvolge in egual misura tanto le industrie più innovative quanto quelle più tradizionali.</a:t>
            </a:r>
            <a:endParaRPr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3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3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576" name="Google Shape;576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4"/>
          <p:cNvSpPr txBox="1"/>
          <p:nvPr>
            <p:ph type="title"/>
          </p:nvPr>
        </p:nvSpPr>
        <p:spPr>
          <a:xfrm>
            <a:off x="-1463275" y="41995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Numero di posizioni aperte</a:t>
            </a:r>
            <a:endParaRPr sz="2500"/>
          </a:p>
        </p:txBody>
      </p:sp>
      <p:pic>
        <p:nvPicPr>
          <p:cNvPr id="582" name="Google Shape;5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825" y="1266174"/>
            <a:ext cx="6050251" cy="3570677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4"/>
          <p:cNvSpPr txBox="1"/>
          <p:nvPr/>
        </p:nvSpPr>
        <p:spPr>
          <a:xfrm>
            <a:off x="294400" y="1600200"/>
            <a:ext cx="2439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Sono molteplici le nuove posizioni lavorative che l’AI ha introdotto, con più di 14000 nuove offerte</a:t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5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Distribuzione Geografica delle Opportunità</a:t>
            </a:r>
            <a:endParaRPr sz="2800"/>
          </a:p>
        </p:txBody>
      </p:sp>
      <p:sp>
        <p:nvSpPr>
          <p:cNvPr id="589" name="Google Shape;589;p25"/>
          <p:cNvSpPr txBox="1"/>
          <p:nvPr/>
        </p:nvSpPr>
        <p:spPr>
          <a:xfrm>
            <a:off x="320375" y="1494625"/>
            <a:ext cx="31734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La mappa Choropleth illustra la concentrazione delle offerte di lavoro nel campo dell'AI a livello mondiale.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Si evidenziano chiaramente gli hub principali, come Stati Uniti, Europa occidentale e alcune aree dell'Asia, mostrando dove la domanda di talenti AI è più forte.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590" name="Google Shape;5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550" y="1600200"/>
            <a:ext cx="4266399" cy="248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 A Che Punto della Carriera c'è più Richiesta?</a:t>
            </a:r>
            <a:endParaRPr sz="2700"/>
          </a:p>
        </p:txBody>
      </p:sp>
      <p:sp>
        <p:nvSpPr>
          <p:cNvPr id="596" name="Google Shape;596;p26"/>
          <p:cNvSpPr txBox="1"/>
          <p:nvPr/>
        </p:nvSpPr>
        <p:spPr>
          <a:xfrm>
            <a:off x="5255600" y="1503650"/>
            <a:ext cx="36957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Questo grafico mostra la distribuzione delle offerte di lavoro in base alla seniority (Junior, Mid-Level, Senior, Expert).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45720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I dati indicano che non è presente una preferenza da parte delle aziende nella quantità di esperienza per guidare progetti AI.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597" name="Google Shape;597;p26"/>
          <p:cNvPicPr preferRelativeResize="0"/>
          <p:nvPr/>
        </p:nvPicPr>
        <p:blipFill rotWithShape="1">
          <a:blip r:embed="rId3">
            <a:alphaModFix/>
          </a:blip>
          <a:srcRect b="-1179" l="-1370" r="1370" t="1180"/>
          <a:stretch/>
        </p:blipFill>
        <p:spPr>
          <a:xfrm>
            <a:off x="715100" y="1600200"/>
            <a:ext cx="4603074" cy="30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